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embeddedFontLst>
    <p:embeddedFont>
      <p:font typeface="Alice" panose="020B0604020202020204" charset="0"/>
      <p:regular r:id="rId12"/>
    </p:embeddedFont>
    <p:embeddedFont>
      <p:font typeface="Lora" pitchFamily="2" charset="0"/>
      <p:regular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0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00971A-18C5-3895-73E8-FEF5E318A1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5824" y="0"/>
            <a:ext cx="805871" cy="80587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F0EDE6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05297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5233360" y="1942703"/>
            <a:ext cx="6296860" cy="3260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School Management &amp; Learning Platform for Kenyan Schools</a:t>
            </a:r>
            <a:endParaRPr lang="en-US" sz="5100" b="1" dirty="0"/>
          </a:p>
        </p:txBody>
      </p:sp>
      <p:sp>
        <p:nvSpPr>
          <p:cNvPr id="6" name="Text 3"/>
          <p:cNvSpPr/>
          <p:nvPr/>
        </p:nvSpPr>
        <p:spPr>
          <a:xfrm>
            <a:off x="5233360" y="548689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One platform. Every school. Completely free.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F0EDE6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412" y="113407"/>
            <a:ext cx="4420680" cy="66311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60127"/>
            <a:ext cx="6296860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The Challenge Facing Kenyan Schools</a:t>
            </a:r>
            <a:endParaRPr lang="en-US" sz="2950" b="1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513979"/>
            <a:ext cx="6296860" cy="86697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07928" y="1684238"/>
            <a:ext cx="5880151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Manual Grading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907928" y="1937021"/>
            <a:ext cx="5880151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Hours lost to paper-based mark sheets, prone to errors and difficult to consolidate,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learners never have historical their records.</a:t>
            </a:r>
            <a:endParaRPr lang="en-US" sz="11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501900"/>
            <a:ext cx="6296860" cy="108465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07928" y="2672159"/>
            <a:ext cx="5880151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Fragmented Records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907928" y="2980928"/>
            <a:ext cx="5880151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Student data scattered across notebooks, files, and spreadsheets with no single source of truth.</a:t>
            </a:r>
            <a:endParaRPr lang="en-US" sz="11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707507"/>
            <a:ext cx="6296860" cy="108465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07928" y="3877766"/>
            <a:ext cx="5880151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Poor Communication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907928" y="4186535"/>
            <a:ext cx="5880151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Parents left out of the loop. Teachers overwhelmed. Administrators without timely updates.</a:t>
            </a:r>
            <a:endParaRPr lang="en-US" sz="11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913114"/>
            <a:ext cx="6296860" cy="108465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07928" y="5083373"/>
            <a:ext cx="5880151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Limited Analytics</a:t>
            </a:r>
            <a:endParaRPr lang="en-US" sz="1450" dirty="0"/>
          </a:p>
        </p:txBody>
      </p:sp>
      <p:sp>
        <p:nvSpPr>
          <p:cNvPr id="16" name="Text 9"/>
          <p:cNvSpPr/>
          <p:nvPr/>
        </p:nvSpPr>
        <p:spPr>
          <a:xfrm>
            <a:off x="907928" y="5392142"/>
            <a:ext cx="5880151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Leadership decisions made without data — no visibility into performance trends or resource usage.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420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One Platform. Every School Function.</a:t>
            </a:r>
            <a:endParaRPr lang="en-US" sz="37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0943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86604" y="2401738"/>
            <a:ext cx="6274005" cy="20545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Somesha brings everything your school needs into a single, cloud-based platform  accessible from any device, anywhere in Kenya. 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661475" y="5600502"/>
            <a:ext cx="2575357" cy="673298"/>
          </a:xfrm>
          <a:prstGeom prst="roundRect">
            <a:avLst>
              <a:gd name="adj" fmla="val 4211"/>
            </a:avLst>
          </a:prstGeom>
          <a:solidFill>
            <a:srgbClr val="F0EDE6"/>
          </a:solidFill>
          <a:ln/>
        </p:spPr>
      </p:sp>
      <p:sp>
        <p:nvSpPr>
          <p:cNvPr id="6" name="Text 3"/>
          <p:cNvSpPr/>
          <p:nvPr/>
        </p:nvSpPr>
        <p:spPr>
          <a:xfrm>
            <a:off x="850482" y="5789513"/>
            <a:ext cx="219734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Grading &amp; Reports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425839" y="5600502"/>
            <a:ext cx="2575456" cy="673298"/>
          </a:xfrm>
          <a:prstGeom prst="roundRect">
            <a:avLst>
              <a:gd name="adj" fmla="val 4211"/>
            </a:avLst>
          </a:prstGeom>
          <a:solidFill>
            <a:srgbClr val="F0EDE6"/>
          </a:solidFill>
          <a:ln/>
        </p:spPr>
      </p:sp>
      <p:sp>
        <p:nvSpPr>
          <p:cNvPr id="8" name="Text 5"/>
          <p:cNvSpPr/>
          <p:nvPr/>
        </p:nvSpPr>
        <p:spPr>
          <a:xfrm>
            <a:off x="3614846" y="5789513"/>
            <a:ext cx="219744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Learning (LMS)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6190301" y="5600502"/>
            <a:ext cx="2575456" cy="673298"/>
          </a:xfrm>
          <a:prstGeom prst="roundRect">
            <a:avLst>
              <a:gd name="adj" fmla="val 4211"/>
            </a:avLst>
          </a:prstGeom>
          <a:solidFill>
            <a:srgbClr val="F0EDE6"/>
          </a:solidFill>
          <a:ln/>
        </p:spPr>
      </p:sp>
      <p:sp>
        <p:nvSpPr>
          <p:cNvPr id="10" name="Text 7"/>
          <p:cNvSpPr/>
          <p:nvPr/>
        </p:nvSpPr>
        <p:spPr>
          <a:xfrm>
            <a:off x="6379308" y="5789513"/>
            <a:ext cx="219744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Resource Sharing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8954764" y="5600502"/>
            <a:ext cx="2575456" cy="673298"/>
          </a:xfrm>
          <a:prstGeom prst="roundRect">
            <a:avLst>
              <a:gd name="adj" fmla="val 4211"/>
            </a:avLst>
          </a:prstGeom>
          <a:solidFill>
            <a:srgbClr val="F0EDE6"/>
          </a:solidFill>
          <a:ln/>
        </p:spPr>
      </p:sp>
      <p:sp>
        <p:nvSpPr>
          <p:cNvPr id="12" name="Text 9"/>
          <p:cNvSpPr/>
          <p:nvPr/>
        </p:nvSpPr>
        <p:spPr>
          <a:xfrm>
            <a:off x="9143771" y="5789513"/>
            <a:ext cx="219744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Finance &amp; Analytics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4717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30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Core Features Built for Your School</a:t>
            </a:r>
            <a:endParaRPr lang="en-US" sz="33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432520"/>
            <a:ext cx="340213" cy="3402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1964035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Student Information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61475" y="2321520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Complete profiles with academic history, enrolment data, and lifelong records, school transfers 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8153" y="1432520"/>
            <a:ext cx="340213" cy="3402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48153" y="1964035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</a:rPr>
              <a:t>Learner analytics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4348153" y="2321520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Digital tracking with instant alerts to parents and administrators.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4831" y="1432520"/>
            <a:ext cx="340213" cy="34022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34831" y="1964035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Certificates &amp; Report Cards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8034831" y="2321520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Automated grading, termly report cards, and CBC-compliant assessments.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144838"/>
            <a:ext cx="340213" cy="34022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1475" y="3676352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Teacher, Student, Staff  Parental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661475" y="4033838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Parents stay informed with real-time access to grades, attendance, and notices.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48153" y="3144838"/>
            <a:ext cx="340213" cy="34022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348153" y="3676352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LMS &amp; Virtual Classroom</a:t>
            </a:r>
            <a:endParaRPr lang="en-US" sz="1650" dirty="0"/>
          </a:p>
        </p:txBody>
      </p:sp>
      <p:sp>
        <p:nvSpPr>
          <p:cNvPr id="17" name="Text 10"/>
          <p:cNvSpPr/>
          <p:nvPr/>
        </p:nvSpPr>
        <p:spPr>
          <a:xfrm>
            <a:off x="4348153" y="4033838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Online lessons, assignments, and live sessions — all in one place.</a:t>
            </a:r>
            <a:endParaRPr lang="en-US" sz="130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4831" y="3144838"/>
            <a:ext cx="340213" cy="340221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8034831" y="3676352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AI Teacher Assistant</a:t>
            </a:r>
            <a:endParaRPr lang="en-US" sz="1650" dirty="0"/>
          </a:p>
        </p:txBody>
      </p:sp>
      <p:sp>
        <p:nvSpPr>
          <p:cNvPr id="20" name="Text 12"/>
          <p:cNvSpPr/>
          <p:nvPr/>
        </p:nvSpPr>
        <p:spPr>
          <a:xfrm>
            <a:off x="8034831" y="4033838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Generate lesson plans, quizzes, and notes instantly with AI support.</a:t>
            </a:r>
            <a:endParaRPr lang="en-US" sz="13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4857155"/>
            <a:ext cx="340213" cy="340221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661475" y="5388670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Resource center</a:t>
            </a:r>
            <a:endParaRPr lang="en-US" sz="1650" dirty="0"/>
          </a:p>
        </p:txBody>
      </p:sp>
      <p:sp>
        <p:nvSpPr>
          <p:cNvPr id="23" name="Text 14"/>
          <p:cNvSpPr/>
          <p:nvPr/>
        </p:nvSpPr>
        <p:spPr>
          <a:xfrm>
            <a:off x="661475" y="5746155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Build and access a resource center for learning recourses, trainings, and professional development courses and earn </a:t>
            </a:r>
            <a:r>
              <a:rPr lang="en-US" sz="130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tpd</a:t>
            </a:r>
            <a:r>
              <a:rPr lang="en-US" sz="13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points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Why Schools Choose Somesha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661475" y="1234182"/>
            <a:ext cx="5373851" cy="1621135"/>
          </a:xfrm>
          <a:prstGeom prst="roundRect">
            <a:avLst>
              <a:gd name="adj" fmla="val 1399"/>
            </a:avLst>
          </a:prstGeom>
          <a:solidFill>
            <a:srgbClr val="F0EDE6"/>
          </a:solidFill>
          <a:ln/>
        </p:spPr>
      </p:sp>
      <p:sp>
        <p:nvSpPr>
          <p:cNvPr id="4" name="Shape 2"/>
          <p:cNvSpPr/>
          <p:nvPr/>
        </p:nvSpPr>
        <p:spPr>
          <a:xfrm>
            <a:off x="812680" y="1385391"/>
            <a:ext cx="453617" cy="453628"/>
          </a:xfrm>
          <a:prstGeom prst="ellipse">
            <a:avLst/>
          </a:prstGeom>
          <a:solidFill>
            <a:srgbClr val="1B5F39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7395" y="1510109"/>
            <a:ext cx="204088" cy="2040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12680" y="1959967"/>
            <a:ext cx="507144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Free Core Platform</a:t>
            </a:r>
            <a:endParaRPr lang="en-US" sz="1450" b="1" dirty="0"/>
          </a:p>
        </p:txBody>
      </p:sp>
      <p:sp>
        <p:nvSpPr>
          <p:cNvPr id="7" name="Text 4"/>
          <p:cNvSpPr/>
          <p:nvPr/>
        </p:nvSpPr>
        <p:spPr>
          <a:xfrm>
            <a:off x="812680" y="2268736"/>
            <a:ext cx="5071440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No licensing fees. No hidden costs. The core system is free for all Kenyan schools.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56270" y="1234182"/>
            <a:ext cx="5373950" cy="1621135"/>
          </a:xfrm>
          <a:prstGeom prst="roundRect">
            <a:avLst>
              <a:gd name="adj" fmla="val 1399"/>
            </a:avLst>
          </a:prstGeom>
          <a:solidFill>
            <a:srgbClr val="F0EDE6"/>
          </a:solidFill>
          <a:ln/>
        </p:spPr>
      </p:sp>
      <p:sp>
        <p:nvSpPr>
          <p:cNvPr id="9" name="Shape 6"/>
          <p:cNvSpPr/>
          <p:nvPr/>
        </p:nvSpPr>
        <p:spPr>
          <a:xfrm>
            <a:off x="6307476" y="1385391"/>
            <a:ext cx="453617" cy="453628"/>
          </a:xfrm>
          <a:prstGeom prst="ellipse">
            <a:avLst/>
          </a:prstGeom>
          <a:solidFill>
            <a:srgbClr val="1B5F39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32191" y="1510109"/>
            <a:ext cx="204088" cy="20409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07476" y="1959967"/>
            <a:ext cx="507153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Mobile-First</a:t>
            </a:r>
            <a:endParaRPr lang="en-US" sz="1450" b="1" dirty="0"/>
          </a:p>
        </p:txBody>
      </p:sp>
      <p:sp>
        <p:nvSpPr>
          <p:cNvPr id="12" name="Text 8"/>
          <p:cNvSpPr/>
          <p:nvPr/>
        </p:nvSpPr>
        <p:spPr>
          <a:xfrm>
            <a:off x="6307476" y="2268736"/>
            <a:ext cx="5071539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Works seamlessly on smartphones and tablets — no expensive hardware required.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61475" y="2976265"/>
            <a:ext cx="5373851" cy="1621135"/>
          </a:xfrm>
          <a:prstGeom prst="roundRect">
            <a:avLst>
              <a:gd name="adj" fmla="val 1399"/>
            </a:avLst>
          </a:prstGeom>
          <a:solidFill>
            <a:srgbClr val="F0EDE6"/>
          </a:solidFill>
          <a:ln/>
        </p:spPr>
      </p:sp>
      <p:sp>
        <p:nvSpPr>
          <p:cNvPr id="14" name="Shape 10"/>
          <p:cNvSpPr/>
          <p:nvPr/>
        </p:nvSpPr>
        <p:spPr>
          <a:xfrm>
            <a:off x="812680" y="3127474"/>
            <a:ext cx="453617" cy="453628"/>
          </a:xfrm>
          <a:prstGeom prst="ellipse">
            <a:avLst/>
          </a:prstGeom>
          <a:solidFill>
            <a:srgbClr val="1B5F39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7395" y="3252192"/>
            <a:ext cx="204088" cy="20409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2680" y="3702050"/>
            <a:ext cx="507144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Excel Imports</a:t>
            </a:r>
            <a:endParaRPr lang="en-US" sz="1450" b="1" dirty="0"/>
          </a:p>
        </p:txBody>
      </p:sp>
      <p:sp>
        <p:nvSpPr>
          <p:cNvPr id="17" name="Text 12"/>
          <p:cNvSpPr/>
          <p:nvPr/>
        </p:nvSpPr>
        <p:spPr>
          <a:xfrm>
            <a:off x="812680" y="4010819"/>
            <a:ext cx="5071440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Migrate existing data effortlessly. Upload student records in minutes, not days.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6156270" y="2976265"/>
            <a:ext cx="5373950" cy="1621135"/>
          </a:xfrm>
          <a:prstGeom prst="roundRect">
            <a:avLst>
              <a:gd name="adj" fmla="val 1399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9" name="Shape 14"/>
          <p:cNvSpPr/>
          <p:nvPr/>
        </p:nvSpPr>
        <p:spPr>
          <a:xfrm>
            <a:off x="6307476" y="3127474"/>
            <a:ext cx="453617" cy="453628"/>
          </a:xfrm>
          <a:prstGeom prst="ellipse">
            <a:avLst/>
          </a:prstGeom>
          <a:solidFill>
            <a:srgbClr val="1B5F39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2191" y="3252192"/>
            <a:ext cx="204088" cy="20409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07476" y="3702050"/>
            <a:ext cx="507153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QR Certificates</a:t>
            </a:r>
            <a:endParaRPr lang="en-US" sz="1450" b="1" dirty="0"/>
          </a:p>
        </p:txBody>
      </p:sp>
      <p:sp>
        <p:nvSpPr>
          <p:cNvPr id="22" name="Text 16"/>
          <p:cNvSpPr/>
          <p:nvPr/>
        </p:nvSpPr>
        <p:spPr>
          <a:xfrm>
            <a:off x="6307476" y="4010819"/>
            <a:ext cx="507153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Issue tamper-proof, verifiable certificates with embedded QR codes.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661475" y="4718348"/>
            <a:ext cx="5373851" cy="1621135"/>
          </a:xfrm>
          <a:prstGeom prst="roundRect">
            <a:avLst>
              <a:gd name="adj" fmla="val 1399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4" name="Shape 18"/>
          <p:cNvSpPr/>
          <p:nvPr/>
        </p:nvSpPr>
        <p:spPr>
          <a:xfrm>
            <a:off x="812680" y="4869557"/>
            <a:ext cx="453617" cy="453628"/>
          </a:xfrm>
          <a:prstGeom prst="ellipse">
            <a:avLst/>
          </a:prstGeom>
          <a:solidFill>
            <a:srgbClr val="1B5F39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395" y="4994275"/>
            <a:ext cx="204088" cy="204093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12680" y="5444133"/>
            <a:ext cx="507144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Lifelong Records</a:t>
            </a:r>
            <a:endParaRPr lang="en-US" sz="1450" b="1" dirty="0"/>
          </a:p>
        </p:txBody>
      </p:sp>
      <p:sp>
        <p:nvSpPr>
          <p:cNvPr id="27" name="Text 20"/>
          <p:cNvSpPr/>
          <p:nvPr/>
        </p:nvSpPr>
        <p:spPr>
          <a:xfrm>
            <a:off x="812680" y="5752902"/>
            <a:ext cx="5071440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Student data follows them from primary through secondary and beyond.</a:t>
            </a:r>
            <a:endParaRPr lang="en-US" sz="1400" dirty="0"/>
          </a:p>
        </p:txBody>
      </p:sp>
      <p:sp>
        <p:nvSpPr>
          <p:cNvPr id="28" name="Shape 21"/>
          <p:cNvSpPr/>
          <p:nvPr/>
        </p:nvSpPr>
        <p:spPr>
          <a:xfrm>
            <a:off x="6156270" y="4718348"/>
            <a:ext cx="5373950" cy="1621135"/>
          </a:xfrm>
          <a:prstGeom prst="roundRect">
            <a:avLst>
              <a:gd name="adj" fmla="val 1399"/>
            </a:avLst>
          </a:prstGeom>
          <a:solidFill>
            <a:srgbClr val="F0EDE6"/>
          </a:solidFill>
          <a:ln/>
        </p:spPr>
      </p:sp>
      <p:sp>
        <p:nvSpPr>
          <p:cNvPr id="29" name="Shape 22"/>
          <p:cNvSpPr/>
          <p:nvPr/>
        </p:nvSpPr>
        <p:spPr>
          <a:xfrm>
            <a:off x="6307476" y="4869557"/>
            <a:ext cx="453617" cy="453628"/>
          </a:xfrm>
          <a:prstGeom prst="ellipse">
            <a:avLst/>
          </a:prstGeom>
          <a:solidFill>
            <a:srgbClr val="1B5F39"/>
          </a:solidFill>
          <a:ln/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2191" y="4994275"/>
            <a:ext cx="204088" cy="204093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307476" y="5444133"/>
            <a:ext cx="507153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Live Dashboards</a:t>
            </a:r>
            <a:endParaRPr lang="en-US" sz="1450" b="1" dirty="0"/>
          </a:p>
        </p:txBody>
      </p:sp>
      <p:sp>
        <p:nvSpPr>
          <p:cNvPr id="32" name="Text 24"/>
          <p:cNvSpPr/>
          <p:nvPr/>
        </p:nvSpPr>
        <p:spPr>
          <a:xfrm>
            <a:off x="6307476" y="5752902"/>
            <a:ext cx="5071539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Real-time insights into performance, attendance, and finance at a glance.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9543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Learning Management &amp; AI</a:t>
            </a:r>
            <a:endParaRPr lang="en-US" sz="3200" b="1" dirty="0"/>
          </a:p>
        </p:txBody>
      </p:sp>
      <p:sp>
        <p:nvSpPr>
          <p:cNvPr id="3" name="Text 1"/>
          <p:cNvSpPr/>
          <p:nvPr/>
        </p:nvSpPr>
        <p:spPr>
          <a:xfrm>
            <a:off x="661475" y="2573734"/>
            <a:ext cx="6927478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00" b="1" dirty="0"/>
          </a:p>
        </p:txBody>
      </p:sp>
      <p:sp>
        <p:nvSpPr>
          <p:cNvPr id="4" name="Text 2"/>
          <p:cNvSpPr/>
          <p:nvPr/>
        </p:nvSpPr>
        <p:spPr>
          <a:xfrm>
            <a:off x="474862" y="2235481"/>
            <a:ext cx="7876035" cy="1770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2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Somesha's Learning Management System follows the ICAP framework Interactive, Constructive, Active, Passive </a:t>
            </a:r>
          </a:p>
          <a:p>
            <a:pPr marL="0" indent="0" algn="l">
              <a:lnSpc>
                <a:spcPct val="123000"/>
              </a:lnSpc>
              <a:buNone/>
            </a:pPr>
            <a:r>
              <a:rPr lang="en-US" sz="20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ensuring every digital lesson drives meaningful engagement.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404" y="1489968"/>
            <a:ext cx="3016869" cy="301694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699" y="4819005"/>
            <a:ext cx="240996" cy="2410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83551" y="4814094"/>
            <a:ext cx="482697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Virtual Classroom</a:t>
            </a:r>
            <a:endParaRPr lang="en-US" sz="1600" b="1" dirty="0"/>
          </a:p>
        </p:txBody>
      </p:sp>
      <p:sp>
        <p:nvSpPr>
          <p:cNvPr id="8" name="Text 4"/>
          <p:cNvSpPr/>
          <p:nvPr/>
        </p:nvSpPr>
        <p:spPr>
          <a:xfrm>
            <a:off x="1183551" y="5146973"/>
            <a:ext cx="4826971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Live and recorded sessions with full student participation tools.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1398" y="4819005"/>
            <a:ext cx="240996" cy="2410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03249" y="4814094"/>
            <a:ext cx="482697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AI Lesson Plans</a:t>
            </a:r>
            <a:endParaRPr lang="en-US" sz="1600" b="1" dirty="0"/>
          </a:p>
        </p:txBody>
      </p:sp>
      <p:sp>
        <p:nvSpPr>
          <p:cNvPr id="11" name="Text 6"/>
          <p:cNvSpPr/>
          <p:nvPr/>
        </p:nvSpPr>
        <p:spPr>
          <a:xfrm>
            <a:off x="6703249" y="5146973"/>
            <a:ext cx="4826971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Generate structured, curriculum-aligned plans in seconds.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699" y="5662662"/>
            <a:ext cx="240996" cy="2410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83551" y="5657751"/>
            <a:ext cx="482697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Quizzes &amp; Notes</a:t>
            </a:r>
            <a:endParaRPr lang="en-US" sz="1600" b="1" dirty="0"/>
          </a:p>
        </p:txBody>
      </p:sp>
      <p:sp>
        <p:nvSpPr>
          <p:cNvPr id="14" name="Text 8"/>
          <p:cNvSpPr/>
          <p:nvPr/>
        </p:nvSpPr>
        <p:spPr>
          <a:xfrm>
            <a:off x="1183551" y="5990630"/>
            <a:ext cx="4826971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Auto-graded assessments and shareable study materials.</a:t>
            </a:r>
            <a:endParaRPr lang="en-US" sz="14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1398" y="5662662"/>
            <a:ext cx="240996" cy="24100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703249" y="5657751"/>
            <a:ext cx="482697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AI Tutoring</a:t>
            </a:r>
            <a:endParaRPr lang="en-US" sz="1600" b="1" dirty="0"/>
          </a:p>
        </p:txBody>
      </p:sp>
      <p:sp>
        <p:nvSpPr>
          <p:cNvPr id="17" name="Text 10"/>
          <p:cNvSpPr/>
          <p:nvPr/>
        </p:nvSpPr>
        <p:spPr>
          <a:xfrm>
            <a:off x="6703249" y="5990630"/>
            <a:ext cx="4826971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Personalised student support available around the clock.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EC0753-DE72-099D-AAC2-73D27C4F2A77}"/>
              </a:ext>
            </a:extLst>
          </p:cNvPr>
          <p:cNvSpPr txBox="1"/>
          <p:nvPr/>
        </p:nvSpPr>
        <p:spPr>
          <a:xfrm>
            <a:off x="548259" y="1492264"/>
            <a:ext cx="6097554" cy="583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ICAP-Based LMS</a:t>
            </a:r>
            <a:endParaRPr lang="en-US" sz="3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7360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Administration Made Simple</a:t>
            </a:r>
            <a:endParaRPr lang="en-US" sz="315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72" y="1487785"/>
            <a:ext cx="3016869" cy="30169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68147" y="1815207"/>
            <a:ext cx="7468324" cy="1418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24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Somesha gives school leaders complete operational control  from fees and procurement to Ministry compliance.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661475" y="4811911"/>
            <a:ext cx="2614746" cy="1418729"/>
          </a:xfrm>
          <a:prstGeom prst="roundRect">
            <a:avLst>
              <a:gd name="adj" fmla="val 1699"/>
            </a:avLst>
          </a:prstGeom>
          <a:solidFill>
            <a:srgbClr val="FCFBF8"/>
          </a:solidFill>
          <a:ln w="19050">
            <a:solidFill>
              <a:srgbClr val="D6D3C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1156" y="4991596"/>
            <a:ext cx="225538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Finance</a:t>
            </a:r>
            <a:endParaRPr lang="en-US" sz="1550" b="1" dirty="0"/>
          </a:p>
        </p:txBody>
      </p:sp>
      <p:sp>
        <p:nvSpPr>
          <p:cNvPr id="7" name="Text 4"/>
          <p:cNvSpPr/>
          <p:nvPr/>
        </p:nvSpPr>
        <p:spPr>
          <a:xfrm>
            <a:off x="841156" y="5324475"/>
            <a:ext cx="225538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Fee collection, invoicing, and financial reporting.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412742" y="4811911"/>
            <a:ext cx="2614845" cy="1418729"/>
          </a:xfrm>
          <a:prstGeom prst="roundRect">
            <a:avLst>
              <a:gd name="adj" fmla="val 1699"/>
            </a:avLst>
          </a:prstGeom>
          <a:solidFill>
            <a:srgbClr val="FCFBF8"/>
          </a:solidFill>
          <a:ln w="19050">
            <a:solidFill>
              <a:srgbClr val="D6D3C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592423" y="4991596"/>
            <a:ext cx="2255483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Procurement &amp; Inventory</a:t>
            </a:r>
            <a:endParaRPr lang="en-US" sz="1550" b="1" dirty="0"/>
          </a:p>
        </p:txBody>
      </p:sp>
      <p:sp>
        <p:nvSpPr>
          <p:cNvPr id="10" name="Text 7"/>
          <p:cNvSpPr/>
          <p:nvPr/>
        </p:nvSpPr>
        <p:spPr>
          <a:xfrm>
            <a:off x="3592423" y="5575498"/>
            <a:ext cx="225548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Track supplies, manage purchases, and reduce waste.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64108" y="4811911"/>
            <a:ext cx="2614746" cy="1418729"/>
          </a:xfrm>
          <a:prstGeom prst="roundRect">
            <a:avLst>
              <a:gd name="adj" fmla="val 1699"/>
            </a:avLst>
          </a:prstGeom>
          <a:solidFill>
            <a:srgbClr val="FCFBF8"/>
          </a:solidFill>
          <a:ln w="19050">
            <a:solidFill>
              <a:srgbClr val="D6D3C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3789" y="4991596"/>
            <a:ext cx="225538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Learning Hours</a:t>
            </a:r>
            <a:endParaRPr lang="en-US" sz="1550" b="1" dirty="0"/>
          </a:p>
        </p:txBody>
      </p:sp>
      <p:sp>
        <p:nvSpPr>
          <p:cNvPr id="13" name="Text 10"/>
          <p:cNvSpPr/>
          <p:nvPr/>
        </p:nvSpPr>
        <p:spPr>
          <a:xfrm>
            <a:off x="6343789" y="5324475"/>
            <a:ext cx="2255384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Monitor timetables and instructional time compliance.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8915375" y="4811911"/>
            <a:ext cx="2614845" cy="1418729"/>
          </a:xfrm>
          <a:prstGeom prst="roundRect">
            <a:avLst>
              <a:gd name="adj" fmla="val 1699"/>
            </a:avLst>
          </a:prstGeom>
          <a:solidFill>
            <a:srgbClr val="FCFBF8"/>
          </a:solidFill>
          <a:ln w="19050">
            <a:solidFill>
              <a:srgbClr val="D6D3C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095056" y="4991596"/>
            <a:ext cx="225548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Ministry-Ready Reports</a:t>
            </a:r>
            <a:endParaRPr lang="en-US" sz="1550" b="1" dirty="0"/>
          </a:p>
        </p:txBody>
      </p:sp>
      <p:sp>
        <p:nvSpPr>
          <p:cNvPr id="16" name="Text 13"/>
          <p:cNvSpPr/>
          <p:nvPr/>
        </p:nvSpPr>
        <p:spPr>
          <a:xfrm>
            <a:off x="9095056" y="5324475"/>
            <a:ext cx="2255483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Export standardised reports aligned with MoE requirements.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8"/>
          <p:cNvSpPr/>
          <p:nvPr/>
        </p:nvSpPr>
        <p:spPr>
          <a:xfrm>
            <a:off x="6332776" y="5142905"/>
            <a:ext cx="5203794" cy="736997"/>
          </a:xfrm>
          <a:prstGeom prst="roundRect">
            <a:avLst>
              <a:gd name="adj" fmla="val 3847"/>
            </a:avLst>
          </a:prstGeom>
          <a:solidFill>
            <a:srgbClr val="D7F4E4"/>
          </a:solidFill>
          <a:ln/>
        </p:spPr>
      </p:sp>
      <p:sp>
        <p:nvSpPr>
          <p:cNvPr id="2" name="Text 0"/>
          <p:cNvSpPr/>
          <p:nvPr/>
        </p:nvSpPr>
        <p:spPr>
          <a:xfrm>
            <a:off x="661475" y="76547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4000" b="1" dirty="0">
                <a:latin typeface="Alice" pitchFamily="34" charset="0"/>
                <a:ea typeface="Alice" pitchFamily="34" charset="-122"/>
                <a:cs typeface="Alice" pitchFamily="34" charset="-120"/>
              </a:rPr>
              <a:t>Free Core System</a:t>
            </a:r>
            <a:endParaRPr lang="en-US" sz="4000" b="1" dirty="0"/>
          </a:p>
        </p:txBody>
      </p:sp>
      <p:sp>
        <p:nvSpPr>
          <p:cNvPr id="3" name="Shape 1"/>
          <p:cNvSpPr/>
          <p:nvPr/>
        </p:nvSpPr>
        <p:spPr>
          <a:xfrm>
            <a:off x="525350" y="1639590"/>
            <a:ext cx="5476043" cy="4452938"/>
          </a:xfrm>
          <a:prstGeom prst="roundRect">
            <a:avLst>
              <a:gd name="adj" fmla="val 637"/>
            </a:avLst>
          </a:prstGeom>
          <a:solidFill>
            <a:srgbClr val="1B5F39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1718568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859119" y="5360194"/>
            <a:ext cx="509802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latin typeface="Lora" pitchFamily="34" charset="0"/>
                <a:ea typeface="Lora" pitchFamily="34" charset="-122"/>
                <a:cs typeface="Lora" pitchFamily="34" charset="-120"/>
              </a:rPr>
              <a:t>Everything your school needs to run digitally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14357" y="1838131"/>
            <a:ext cx="5098029" cy="42543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Student Information System</a:t>
            </a:r>
            <a:endParaRPr lang="en-US" dirty="0">
              <a:solidFill>
                <a:schemeClr val="bg1"/>
              </a:solidFill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Attendance Tracking</a:t>
            </a:r>
            <a:endParaRPr lang="en-US" dirty="0">
              <a:solidFill>
                <a:schemeClr val="bg1"/>
              </a:solidFill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Grading &amp; Report Cards</a:t>
            </a:r>
            <a:endParaRPr lang="en-US" dirty="0">
              <a:solidFill>
                <a:schemeClr val="bg1"/>
              </a:solidFill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Parent Portal</a:t>
            </a:r>
            <a:endParaRPr lang="en-US" dirty="0">
              <a:solidFill>
                <a:schemeClr val="bg1"/>
              </a:solidFill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Basic LMS</a:t>
            </a:r>
            <a:endParaRPr lang="en-US" dirty="0">
              <a:solidFill>
                <a:schemeClr val="bg1"/>
              </a:solidFill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Finance &amp; Inventory</a:t>
            </a:r>
            <a:endParaRPr lang="en-US" dirty="0">
              <a:solidFill>
                <a:schemeClr val="bg1"/>
              </a:solidFill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Ministry Reports</a:t>
            </a: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Virtual Classroom</a:t>
            </a: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SMS &amp; Email Broadcasting</a:t>
            </a: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Priority Support &amp; Onboarding</a:t>
            </a: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r>
              <a:rPr lang="en-US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SMS &amp; Email Broadcasting </a:t>
            </a:r>
            <a:r>
              <a:rPr lang="en-US" sz="1600" dirty="0">
                <a:solidFill>
                  <a:schemeClr val="bg1"/>
                </a:solidFill>
                <a:ea typeface="Lora" pitchFamily="34" charset="-122"/>
                <a:cs typeface="Lora" pitchFamily="34" charset="-120"/>
              </a:rPr>
              <a:t>( Upon Airtime Purchase )</a:t>
            </a:r>
            <a:endParaRPr lang="en-US" dirty="0">
              <a:solidFill>
                <a:schemeClr val="bg1"/>
              </a:solidFill>
            </a:endParaRP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endParaRPr lang="en-US" dirty="0">
              <a:solidFill>
                <a:schemeClr val="bg1"/>
              </a:solidFill>
              <a:latin typeface="Lora" pitchFamily="34" charset="0"/>
              <a:ea typeface="Lora" pitchFamily="34" charset="-122"/>
              <a:cs typeface="Lora" pitchFamily="34" charset="-120"/>
            </a:endParaRP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94640" indent="-294640">
              <a:lnSpc>
                <a:spcPct val="133000"/>
              </a:lnSpc>
              <a:buSzPct val="100000"/>
              <a:buFontTx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6190400" y="1792383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b="1" dirty="0">
                <a:solidFill>
                  <a:srgbClr val="2C2821"/>
                </a:solidFill>
                <a:latin typeface="Lora" pitchFamily="34" charset="0"/>
              </a:rPr>
              <a:t>Future updates</a:t>
            </a:r>
            <a:endParaRPr lang="en-US" sz="2800" b="1" dirty="0"/>
          </a:p>
        </p:txBody>
      </p:sp>
      <p:sp>
        <p:nvSpPr>
          <p:cNvPr id="9" name="Text 7"/>
          <p:cNvSpPr/>
          <p:nvPr/>
        </p:nvSpPr>
        <p:spPr>
          <a:xfrm>
            <a:off x="6332776" y="2366333"/>
            <a:ext cx="5203794" cy="2144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AI Teacher Assistant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Expanded Cloud Storage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Priority Support &amp; Onboarding</a:t>
            </a: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</a:rPr>
              <a:t>Gamification </a:t>
            </a: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</a:rPr>
              <a:t>Automatic Portfolio builder for learners</a:t>
            </a:r>
            <a:endParaRPr lang="en-US" sz="14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783" y="5429647"/>
            <a:ext cx="236234" cy="18901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947024" y="5360194"/>
            <a:ext cx="501012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850189" y="5413639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F0EDE6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889992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Kenyan School's Digital Transformation Platform</a:t>
            </a:r>
            <a:endParaRPr lang="en-US" sz="3700" b="1" dirty="0"/>
          </a:p>
        </p:txBody>
      </p:sp>
      <p:sp>
        <p:nvSpPr>
          <p:cNvPr id="5" name="Text 2"/>
          <p:cNvSpPr/>
          <p:nvPr/>
        </p:nvSpPr>
        <p:spPr>
          <a:xfrm>
            <a:off x="5233360" y="2071290"/>
            <a:ext cx="6296860" cy="937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Thousands of Kenyan schools are already moving away from paper. Join them with Somesha  the free platform built for schools like yours.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233360" y="3172222"/>
            <a:ext cx="6296860" cy="2795786"/>
          </a:xfrm>
          <a:prstGeom prst="roundRect">
            <a:avLst>
              <a:gd name="adj" fmla="val 1014"/>
            </a:avLst>
          </a:prstGeom>
          <a:solidFill>
            <a:srgbClr val="F0EDE6"/>
          </a:solidFill>
          <a:ln/>
        </p:spPr>
      </p:sp>
      <p:sp>
        <p:nvSpPr>
          <p:cNvPr id="7" name="Shape 4"/>
          <p:cNvSpPr/>
          <p:nvPr/>
        </p:nvSpPr>
        <p:spPr>
          <a:xfrm>
            <a:off x="5233360" y="3172222"/>
            <a:ext cx="3148430" cy="1700312"/>
          </a:xfrm>
          <a:prstGeom prst="rect">
            <a:avLst/>
          </a:prstGeom>
          <a:solidFill>
            <a:srgbClr val="F0EDE6"/>
          </a:solidFill>
          <a:ln/>
        </p:spPr>
      </p:sp>
      <p:sp>
        <p:nvSpPr>
          <p:cNvPr id="8" name="Text 5"/>
          <p:cNvSpPr/>
          <p:nvPr/>
        </p:nvSpPr>
        <p:spPr>
          <a:xfrm>
            <a:off x="5422367" y="3361234"/>
            <a:ext cx="2770416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🌐</a:t>
            </a:r>
            <a:r>
              <a:rPr lang="en-US" sz="18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Visit Somesha</a:t>
            </a:r>
            <a:endParaRPr lang="en-US" sz="1850" b="1" dirty="0"/>
          </a:p>
        </p:txBody>
      </p:sp>
      <p:sp>
        <p:nvSpPr>
          <p:cNvPr id="9" name="Text 6"/>
          <p:cNvSpPr/>
          <p:nvPr/>
        </p:nvSpPr>
        <p:spPr>
          <a:xfrm>
            <a:off x="5422367" y="3776266"/>
            <a:ext cx="277041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Explore the platform and create your free school account.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8381790" y="3172222"/>
            <a:ext cx="3148430" cy="1700312"/>
          </a:xfrm>
          <a:prstGeom prst="rect">
            <a:avLst/>
          </a:prstGeom>
          <a:solidFill>
            <a:srgbClr val="F0EDE6"/>
          </a:solidFill>
          <a:ln/>
        </p:spPr>
      </p:sp>
      <p:sp>
        <p:nvSpPr>
          <p:cNvPr id="11" name="Shape 8"/>
          <p:cNvSpPr/>
          <p:nvPr/>
        </p:nvSpPr>
        <p:spPr>
          <a:xfrm>
            <a:off x="8381790" y="3172222"/>
            <a:ext cx="25399" cy="1700312"/>
          </a:xfrm>
          <a:prstGeom prst="roundRect">
            <a:avLst>
              <a:gd name="adj" fmla="val 111630"/>
            </a:avLst>
          </a:prstGeom>
          <a:solidFill>
            <a:srgbClr val="D6D3CC"/>
          </a:solidFill>
          <a:ln/>
        </p:spPr>
      </p:sp>
      <p:sp>
        <p:nvSpPr>
          <p:cNvPr id="12" name="Text 9"/>
          <p:cNvSpPr/>
          <p:nvPr/>
        </p:nvSpPr>
        <p:spPr>
          <a:xfrm>
            <a:off x="8570797" y="3361234"/>
            <a:ext cx="2770416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📋</a:t>
            </a:r>
            <a:r>
              <a:rPr lang="en-US" sz="18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Book a Demo</a:t>
            </a:r>
            <a:endParaRPr lang="en-US" sz="1850" b="1" dirty="0"/>
          </a:p>
        </p:txBody>
      </p:sp>
      <p:sp>
        <p:nvSpPr>
          <p:cNvPr id="13" name="Text 10"/>
          <p:cNvSpPr/>
          <p:nvPr/>
        </p:nvSpPr>
        <p:spPr>
          <a:xfrm>
            <a:off x="8570797" y="3776266"/>
            <a:ext cx="277041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See Somesha in action with a personalised walkthrough for your school.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5233360" y="4872534"/>
            <a:ext cx="6296860" cy="1095474"/>
          </a:xfrm>
          <a:prstGeom prst="rect">
            <a:avLst/>
          </a:prstGeom>
          <a:solidFill>
            <a:srgbClr val="F0EDE6"/>
          </a:solidFill>
          <a:ln/>
        </p:spPr>
      </p:sp>
      <p:sp>
        <p:nvSpPr>
          <p:cNvPr id="15" name="Shape 12"/>
          <p:cNvSpPr/>
          <p:nvPr/>
        </p:nvSpPr>
        <p:spPr>
          <a:xfrm>
            <a:off x="5233360" y="4872534"/>
            <a:ext cx="6296860" cy="25400"/>
          </a:xfrm>
          <a:prstGeom prst="roundRect">
            <a:avLst>
              <a:gd name="adj" fmla="val 111625"/>
            </a:avLst>
          </a:prstGeom>
          <a:solidFill>
            <a:srgbClr val="D6D3CC"/>
          </a:solidFill>
          <a:ln/>
        </p:spPr>
      </p:sp>
      <p:sp>
        <p:nvSpPr>
          <p:cNvPr id="16" name="Text 13"/>
          <p:cNvSpPr/>
          <p:nvPr/>
        </p:nvSpPr>
        <p:spPr>
          <a:xfrm>
            <a:off x="5422367" y="5061545"/>
            <a:ext cx="5918846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📞</a:t>
            </a:r>
            <a:r>
              <a:rPr lang="en-US" sz="1850" b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Get Support</a:t>
            </a:r>
            <a:endParaRPr lang="en-US" sz="1850" b="1" dirty="0"/>
          </a:p>
        </p:txBody>
      </p:sp>
      <p:sp>
        <p:nvSpPr>
          <p:cNvPr id="17" name="Text 14"/>
          <p:cNvSpPr/>
          <p:nvPr/>
        </p:nvSpPr>
        <p:spPr>
          <a:xfrm>
            <a:off x="5422367" y="5476577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Our team is ready to help you onboard quickly and confidently.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640</Words>
  <Application>Microsoft Office PowerPoint</Application>
  <PresentationFormat>Widescreen</PresentationFormat>
  <Paragraphs>107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Alice</vt:lpstr>
      <vt:lpstr>Lora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Metto</dc:creator>
  <cp:lastModifiedBy>Alee Mettoh</cp:lastModifiedBy>
  <cp:revision>9</cp:revision>
  <dcterms:created xsi:type="dcterms:W3CDTF">2026-07-13T18:44:19Z</dcterms:created>
  <dcterms:modified xsi:type="dcterms:W3CDTF">2026-07-14T11:37:35Z</dcterms:modified>
</cp:coreProperties>
</file>