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97280" y="1234440"/>
            <a:ext cx="3840480" cy="384048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1">
                <a:solidFill>
                  <a:srgbClr val="FFFFFF"/>
                </a:solidFill>
              </a:defRPr>
            </a:pPr>
            <a:r>
              <a:t>KENYAN PRIMARY &amp; JUNIOR SECONDARY SCHOOLS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783080"/>
            <a:ext cx="100584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Somesha for Schools: Operational Manual</a:t>
            </a:r>
          </a:p>
          <a:p>
            <a:pPr>
              <a:spcBef>
                <a:spcPts val="1000"/>
              </a:spcBef>
              <a:defRPr sz="2100">
                <a:solidFill>
                  <a:srgbClr val="93C5FD"/>
                </a:solidFill>
              </a:defRPr>
            </a:pPr>
            <a:r>
              <a:t>Complete Institutional Management &amp; CBC Academic System Guide</a:t>
            </a:r>
          </a:p>
          <a:p>
            <a:pPr>
              <a:spcBef>
                <a:spcPts val="800"/>
              </a:spcBef>
              <a:defRPr sz="1350">
                <a:solidFill>
                  <a:srgbClr val="94A3B8"/>
                </a:solidFill>
              </a:defRPr>
            </a:pPr>
            <a:r>
              <a:t>A Step-by-Step Feature-by-Feature Guide to Running a Modern, Paperless, CBC-Compliant Kenyan School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4114800"/>
            <a:ext cx="3108960" cy="11887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10B981"/>
                </a:solidFill>
              </a:defRPr>
            </a:pPr>
            <a:r>
              <a:t>100% Free School ERP</a:t>
            </a:r>
          </a:p>
          <a:p>
            <a:pPr>
              <a:spcBef>
                <a:spcPts val="400"/>
              </a:spcBef>
              <a:defRPr sz="950">
                <a:solidFill>
                  <a:srgbClr val="CBD5E1"/>
                </a:solidFill>
              </a:defRPr>
            </a:pPr>
            <a:r>
              <a:t>Zero licensing costs or software setup fees for Kenyan Primary &amp; JSS institutions.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4114800"/>
            <a:ext cx="3108960" cy="11887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10B981"/>
                </a:solidFill>
              </a:defRPr>
            </a:pPr>
            <a:r>
              <a:t>Complete CBC Compliance</a:t>
            </a:r>
          </a:p>
          <a:p>
            <a:pPr>
              <a:spcBef>
                <a:spcPts val="400"/>
              </a:spcBef>
              <a:defRPr sz="950">
                <a:solidFill>
                  <a:srgbClr val="CBD5E1"/>
                </a:solidFill>
              </a:defRPr>
            </a:pPr>
            <a:r>
              <a:t>Pre-Primary, Primary &amp; JSS assessment rubrics, 4-tier competencies &amp; report cards.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19" y="4114800"/>
            <a:ext cx="3108960" cy="11887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500" b="1">
                <a:solidFill>
                  <a:srgbClr val="10B981"/>
                </a:solidFill>
              </a:defRPr>
            </a:pPr>
            <a:r>
              <a:t>Instant M-Pesa Fee STK Push</a:t>
            </a:r>
          </a:p>
          <a:p>
            <a:pPr>
              <a:spcBef>
                <a:spcPts val="400"/>
              </a:spcBef>
              <a:defRPr sz="950">
                <a:solidFill>
                  <a:srgbClr val="CBD5E1"/>
                </a:solidFill>
              </a:defRPr>
            </a:pPr>
            <a:r>
              <a:t>Direct parent mobile phone prompts, automatic reconciliation &amp; zero cash handling.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580644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4748B"/>
                </a:solidFill>
              </a:defRPr>
            </a:pPr>
            <a:r>
              <a:t>Target Audience: School Directors, Principals, Headteachers, Teachers, Bursars &amp; BOM  |  Platform URL: https://somesha.cloud  |  Release: 2026 Comprehensive Edition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INSTITUTIONAL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Why Kenyan Schools Choose Somesha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Eliminating administrative chaos, fee defaults, and manual paperwork with a zero-cost cloud solution.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Zero Cost Barrier for Schools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Free to adopt for public and private primary schools and Junior Secondary Schools (JSS)—no server purchase or annual license fees.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Tailored for Kenya's CBC System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Pre-configured for PP1 to Grade 9, complete with KICD learning areas, formative/summative rubrics, and automated competency calculations.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Frictionless Mobile Finance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Automates tuition fee collection via Safaricom M-Pesa STK push directly to parents' phones, providing immediate receipts and tamper-proof ledgers.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Visit https://somesha.cloud on any mobile phone, tablet, or desktop computer.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Click 'Register School' and enter basic details in under 3 minutes.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Log in immediately to access your dedicated school administration workspace.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Cuts school administrative overhead by over 70%, giving school heads more time to focus on academic excellence.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01_landing_p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INSTITUTIONAL IDENTITY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School Profile, Branding &amp; Crest Setup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Personalize your school's digital identity, report card headers, and official documents.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Official Crest &amp; Logo Upload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Upload your school emblem, which automatically appears on report cards, fee invoices, student IDs, and leaving certificates.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Institutional Details &amp; Contacts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Set official school name, postal address, physical county/sub-county, phone numbers, and official email address.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Ministry MOE / NEMIS Code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Store your institution's registration number, KNEC exam center code, and Ministry of Education identifiers for official compliance.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Navigate to 'Settings' &gt; 'School Profile' from the main dashboard navigation.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Upload school crest image and enter school motto, address, and contact lines.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Click 'Save Changes' to update all school-branded documents instantly.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Generates polished, dignified report cards and official letters that elevate the school's reputation with parents and Ministry inspectors.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https://somesha.cloud/dashboard/school-profile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17_school_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PRINCIPAL OPERATIONS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Daily Administrative Command Center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Your morning dashboard providing instant visibility into every operational aspect of the school.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Live Learner Population Counter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Displays real-time total student headcount broken down across pre-primary, primary, and junior secondary cohorts.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Fee Collection Performance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Visual breakdown of total term fees invoiced, total payments collected via M-Pesa/Bank, and outstanding balances.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Quick Administrative Shortcuts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Single-click action buttons to admit a new student, take attendance, post circulars, or generate end-term reports.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Log in each morning to review the school's operational summary widget.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Check attendance alerts to identify absent students early in the day.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Review fee collection progress to follow up on pending term installments.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Empowers the Principal and BOM to make informed operational decisions each morning without sifting through paper records.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09_school_dash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STUDENT INFORMATION 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Student Rosters &amp; Lifelong Digital Profiles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A centralized digital filing system capturing complete biographical and academic records.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Comprehensive Learner Profiles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Stores student full names, admission numbers, National UPI / NEMIS identifiers, date of birth, gender, and medical notes.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Parent &amp; Emergency Linking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Every student profile links directly to father, mother, or guardian contact numbers for instant communications.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Bulk Spreadsheet Import (CSV)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Enables importing hundreds of students in a single click from existing Excel sheets, mapping classes and admission numbers.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Click '+ Add Student' for single admissions or 'Import CSV' for bulk cohort setup.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Fill in admission number, full name, class, gender, and guardian telephone number.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Use the real-time search bar to look up any learner by name or admission number in 1 second.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Permanently eliminates lost student admission files and enables instant retrieval of records even years after graduation.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https://somesha.cloud/dashboard/students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10_students_ros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ACADEMIC MANAGEMENT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CBC Classes, Streams &amp; Cohort Management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Manage Kenya's 2-6-3-3-3 educational tiers with flexible stream allocations.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Support for All CBC Tiers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Pre-configured for Pre-Primary (PP1, PP2), Primary (Grades 1-6), and Junior Secondary School (JSS Grades 7-9).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Multiple Stream Handling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Create and balance streams (e.g. Grade 7 East, Grade 7 West, Grade 8 Blue) with capacity monitoring.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Class Teacher Allocation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Designate an assigned Class Teacher for each stream who manages attendance, registers marks, and writes report remarks.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Go to 'Classes' and click '+ Create Class' to add a new level or stream.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Select the academic level (e.g. JSS Grade 7) and assign a stream name (e.g. East).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Assign the class teacher and set maximum student capacity to prevent overcrowding.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Maintains orderly classroom allocations and optimal student-to-teacher ratios compliant with Ministry of Education directives.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https://somesha.cloud/dashboard/classes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10b_classes_manag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CURRICULUM ARCHITECTURE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KICD Learning Areas &amp; Subject Allocation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Map official Competency-Based Curriculum learning areas to classes and teachers.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Official KICD CBC Subjects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Pre-loaded with official learning areas: Mathematics, English, Kiswahili, Integrated Science, Social Studies, CRE/IRE, Agriculture, Pre-Technical Studies, etc.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Subject Teacher Assignment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Pair specific subject teachers to individual streams (e.g. Mr. Kiprop -&gt; Grade 8 Integrated Science).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Custom Learning Areas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Easily add elective or co-curricular areas such as Computer Science, Foreign Languages, Physical Education, or Music.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Open 'Subjects' to review active learning areas for each grade tier.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Click '+ Add Subject' or edit existing subjects to configure passing thresholds.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Assign designated subject teachers to ensure they have marks-entry permissions.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Provides curriculum transparency and ensures all KICD mandated learning areas are properly covered by certified staff.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https://somesha.cloud/dashboard/subjects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18_subjects_curricul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SCHOOL SCHEDULING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Master Timetable &amp; Lesson Allocation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Conflict-free scheduling of lessons, teacher periods, and classroom routines.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Automated Conflict Prevention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Ensures no teacher is assigned to two different classes at the same time and prevents double-booking.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Day &amp; Period Customization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Configure 8 or 9 daily lesson slots, morning assemblies, tea breaks, lunch hours, and games periods.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Printable &amp; Mobile Access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Teachers and students can check their daily lesson timetables directly from their mobile phones or print master wall charts.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Open 'Timetable' and choose the target class and day of the week.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Assign subjects and teachers to each 40-minute lesson slot.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Click 'Export / Print' to generate clean wall timetables for staffrooms and classrooms.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Prevents teacher clashing, ensures complete syllabus coverage, and establishes orderly school-wide discipline.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https://somesha.cloud/dashboard/timetable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24_timeta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STUDENT WELFARE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1-Click Daily Attendance &amp; Truancy Tracker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Morning roll call taken in under 60 seconds with automated absenteeism warnings.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Interactive Weekly Roster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Teachers take roll call on mobile or PC with one tap: Present (green), Absent (red), Late (yellow), or Excused (blue).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Automated Attendance Calculations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Calculates cumulative term attendance percentages for each learner, flagging chronic absenteeism automatically.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Ministry Audit Ready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Generates official monthly and termly attendance registers required during Ministry of Education inspections.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Class teacher opens 'Attendance' on their phone or tablet at 8:00 AM.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Select their assigned class stream and toggle any absent or late learners.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Click 'Save Register'—the system updates school records and flags absences immediately.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Protects student safety, improves daily attendance by 15%, and provides indisputable records for guardians and inspectors.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https://somesha.cloud/dashboard/attendance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11_attendance_track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ACADEMIC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CBC Examination &amp; Assessment Configuration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Schedule and manage Opener, Mid-Term, End-Term, and Continuous Assessments.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Multi-Exam Term Structuring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Set up multiple assessment milestones per term (e.g. Term 1 Opener Exam, Mid-Term CAT, End-Term Assessment).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Weighting &amp; Aggregation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Configure assessment weights (e.g. Formative CATs 30%, Summative Final 70%) for automatic overall term calculations.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Grade Scaling Configuration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Standardized KICD 4-tier CBC rubrics or custom percentage grading scales (A to E) tailored to your institution.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Go to 'Exams' and click '+ Create Examination'.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Enter exam title, academic year, term, and select participating grades.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Publish the exam schedule to open marks entry for teaching staff.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Standardizes testing schedules across all grades and ensures consistent evaluation criteria across the school.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https://somesha.cloud/dashboard/exams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19_exams_assess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MARKS ENTRY &amp; GRADING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Teacher Gradebook &amp; Fast Marks Entry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Spreadsheet-like tabular scoresheets for quick, error-free student marks entry.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Keyboard-Friendly Grid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Subject teachers enter scores rapidly row-by-row with instant auto-save and tab-key navigation.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Automatic Validation Safeguards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Rejects invalid scores exceeding 100% or negative numbers, highlighting entry typos before saving.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Instant Competency Translation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Automatically converts numerical percentages into CBC competency labels: EE (80-100%), ME (60-79%), AE (40-59%), BE (0-39%).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Subject teacher selects Exam, Class, and Subject.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Enter marks in the clean tabular scoresheet—grades and competencies calculate dynamically.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Click 'Submit Scores' to lock grades for headteacher review.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Reduces teacher marks entry time from days to minutes and eliminates mathematical errors in student totals.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https://somesha.cloud/dashboard/gradebook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20_gradeboo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REPORTING ENGINE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CBC Academic Progress Reports &amp; 1-Click PDF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Official, beautifully formatted report cards ready for end-of-term parent meetings.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Full School Header Auto-Fitting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Features dynamic header scaling so long school names (e.g. Kibini Primary &amp; Junior Secondary School) fit cleanly without truncation.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Comprehensive Performance Tables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Displays Current Score, Previous Term Comparison, Points, CBC Competency, Class Average, and Teacher Remarks.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1-Click PDF Download &amp; Batch Print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Download individual student report cards or generate a single batch PDF for an entire class ready for printing.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Navigate to 'Reports' and select the desired class and exam period.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Preview individual report cards with auto-calculated student ranking and remarks.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Click 'Download Report Card PDF' or 'Print Batch' for immediate parent distribution.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Transforms the tedious 2-week end-of-term report preparation into a 1-hour breeze with dignified, error-free results.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https://somesha.cloud/dashboard/reports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14_report_car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STUDENT SERVICES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Student ID Card Designer &amp; Printable Badges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Generate professional plastic or laminated student identity cards in minutes.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Automated Student Data Merging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Automatically pulls student passport photo, full name, admission number, CBC grade, and parent contact onto the card.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Scannable Barcodes &amp; QR Codes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Embeds unique student identification codes for fast library checkout, cafeteria access, and gate attendance.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Standard Badge Layouts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Formats 8 or 10 ID cards per A4 sheet, perfectly sized for standard PVC badge laminating pouches.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Open 'Student IDs' and filter by class cohort or individual admission number.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Preview the front and back layout of the generated identity card.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Click 'Print ID Sheet' to output high-resolution print-ready cards on color printer.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Saves schools thousands of shillings in third-party printing costs while ensuring every learner carries an official school ID.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https://somesha.cloud/dashboard/student-ids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21_student_id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INSTITUTIONAL RECORDS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Official Leaving Certificates &amp; Awards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Generate tamper-proof completion certificates and character testimonials.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Primary &amp; JSS Leaving Certificates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Customized certificate templates for Grade 6 KPSEA completion and Grade 9 Junior Secondary graduation.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Conduct &amp; Character Remarks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Record headteacher recommendations, co-curricular achievements, leadership roles (e.g. Head Prefect), and moral standing.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Official Security Border &amp; Signatures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Includes school crest, formal parchment border, principal signature line, and official date stamp.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Select 'Certificates' &gt; 'Issue Leaving Certificate'.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Choose graduating student and enter co-curricular activities and character remarks.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Click 'Generate Certificate' to produce an official high-resolution document ready for signing.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Provides graduating students with prestigious, professional credentials for high school and college admissions.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https://somesha.cloud/dashboard/certificates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22_certificat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SCHOOL FINANCE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Dynamic Fee Invoicing &amp; Balance Ledgers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Eliminate tuition fee leakages with transparent, automated student accounting.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Custom Class Fee Structures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Configure specific fee line items per grade (e.g. Tuition, Boarding, Lunch, Activity, Examination fees).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Automated Term Invoicing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Apply term fee structures to all students in a class with one click, generating individual balance ledgers.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Clear Ledger Auditing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Tracks every payment, discount/scholarship, and balance carry-forward with complete transaction histories.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Bursar creates term fee structure under 'Finance' &gt; 'Fee Structures'.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Click 'Apply to Cohort' to generate student invoices for the new academic term.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Filter the fee roster to identify students with outstanding balances instantly.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Provides total financial accountability to the Board of Management and eliminates disputed cash or handwritten receipt books.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https://somesha.cloud/dashboard/fees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13_fees_manag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FINTECH INTEGRATION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Instant Parent M-Pesa STK Push Collection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Collect school fees directly into your school account via Safaricom Daraja M-Pesa.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1-Click 'Prompt Parent Phone'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Bursars can trigger an instant Safaricom M-Pesa PIN prompt directly on a parent's phone for immediate fee settlement.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Direct Paybill &amp; Till Support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Supports direct parent payments via School Paybill (e.g. 4007897) or Buy Goods Till, using Admission No as account reference.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Instant Automated Receipts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System automatically updates the student's fee balance the second Safaricom confirms payment, sending an SMS receipt.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Bursar views student balance and clicks 'Prompt Parent Phone (STK Push)'.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Parent receives an instant popup on their phone: 'Do you want to pay KES 5,000 to School? Enter PIN'.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Upon PIN entry, payment clears immediately and the student ledger updates to PAID.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Reduces school fee default rates by over 60% and eliminates fraudulent or forged bank deposit slips.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https://somesha.cloud/dashboard/fees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13_fees_manag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STAFF ADMINISTRATION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Teacher &amp; Staff Account Governance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Manage educator accounts, role permissions, and staffroom collaboration.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Dedicated Teacher Logins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Each teacher receives their own private login credentials with access restricted only to their assigned classes and subjects.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Administrative Role Segregation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Ensure bursars only see finance, teachers only see marks and attendance, while the headteacher retains full oversight.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Staff Directory &amp; Credentials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Easily reset passwords, send SMS login details, and manage staff contact numbers from a central console.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Go to 'Staff' &gt; '+ Add Staff Member' and enter teacher name, phone, and email.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Assign their role (Teacher, Headteacher, Bursar) and link their designated classes.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The teacher can log in immediately from their personal phone or laptop.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Guarantees strict exam security and financial confidentiality by preventing unauthorized staff access.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https://somesha.cloud/dashboard/users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06_super_admin_us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PARENT RELATIONS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Parent Directory &amp; Guardian Communications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Bridge the gap between home and school with unified guardian records.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Linked Guardian Profiles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View parent primary phone, secondary contact, email, and home location linked to all their enrolled children.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Automated Absence &amp; Fee Alerts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Send automated notifications to parents when a child is marked absent or when fee balances are due.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Parent Portal Access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Parents can log in to view their children's report cards, attendance records, and fee payment receipts from home.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Open 'Parents' to view the school's complete guardian directory.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Search by parent name or student admission number to find direct contact details.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Click 'Call' or 'SMS' to initiate immediate communication regarding learner welfare.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Builds parental trust, enhances community engagement, and fosters collaborative student academic growth.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https://somesha.cloud/dashboard/parents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23_parents_directo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SCHOOL COMMUNICATIONS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Digital Noticeboard &amp; AI Circular Writer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Publish beautiful school announcements without printing a single sheet of paper.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Targeted Audience Dispatch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Publish notices visible to All School, Teaching Staff Only, or Parents of specific grades.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AI Notice Composer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Built-in intelligent writing assistant formats polite, professional term circulars, sports day notices, and holiday letters in 5 seconds.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Permanent Digital Archive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Past circulars remain permanently accessible on parents' mobile portals, ending lost paper notices in schoolbags.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Click 'Noticeboard' &gt; '+ New Notice' and enter announcement title.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Use the AI Writer or type your circular details, selecting targeted audience.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Click 'Publish Notice'—announcement broadcasts immediately to staff and parents.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Slashes paper printing budgets to KES 0 and guarantees 100% receipt of critical notices by parents.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https://somesha.cloud/dashboard/noticeboard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12_noticebo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STEM &amp; PRACTICAL SCIENCE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STEM Virtual Simulation Lab &amp; Science Workbench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Conduct practical physics and science experiments on any computer or tablet.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Interactive Circuit Simulation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Virtual electronics workbench featuring Ohm's Law with batteries, switches, resistors, and real-time glowing bulbs.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Empirical Measurement Plotter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Students adjust voltage and resistance to observe live mathematical relationships and plot V-I scatter curves.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Socratic AI STEM Guide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Contextual AI assistant that provides step-by-step guidance and conceptual hints without giving away assignment answers.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Teacher or student opens 'STEM Lab' during science or physics lessons.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Select experiment (e.g. Ohm's Law) and toggle switches, adjust voltage sliders, and record trials.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Consult the embedded AI STEM Guide for guided Socratic questions and explanations.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Equips every school with a world-class science laboratory without requiring millions in expensive physical lab apparatus.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https://somesha.cloud/dashboard/lab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15_stem_simulation_la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STAFF ONBOARDING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Interactive In-App User Guide &amp; Tutorials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Self-paced visual guidance built directly into the school portal.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Visual Step-by-Step Walkthrough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7 clear operational modules guiding staff through Setup, Academics, Grading, LMS, and Finance.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Progress Stepper &amp; Checklists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Helps new teachers and bursars track what administrative steps remain to be completed.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Zero Training Downtime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New teachers master the system independently within 30 minutes without requiring external consultants.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Click 'User Guide' on the main sidebar navigation menu.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Navigate through the interactive slide presentation covering each system module.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Follow the actionable checklists to set up school records step-by-step.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Eliminates staff training anxiety and enables seamless onboarding whenever new teachers join the school.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https://somesha.cloud/dashboard/guide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16_user_guide_present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CONTINUOUS SUPPORT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1-Click WhatsApp Training &amp; Personal Support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Direct access to technical education specialists whenever you need guidance.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1-Click 'Request Training' Button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Built into both the sidebar and user guide, allowing headteachers to schedule personalized staff training sessions.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Instant WhatsApp Dispatch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Automatically generates a prefilled WhatsApp booking dispatched directly to the support phone (+254 724 454 757).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Dedicated Technical Support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Ongoing technical guidance for bulk student imports, Safaricom Daraja setup, and custom report card formatting.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Click 'Request Training' from the sidebar or user guide.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Select preferred training topics (e.g. CBC Grading, Fees &amp; M-Pesa, Bulk Import).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Click 'Submit &amp; Open WhatsApp' to connect directly with the Somesha support engineer.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Gives school leaders complete peace of mind with continuous personal support just one WhatsApp message away.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https://somesha.cloud/dashboard/guide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16_user_guide_present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256032"/>
            <a:ext cx="2926080" cy="237744"/>
          </a:xfrm>
          <a:prstGeom prst="roundRect">
            <a:avLst/>
          </a:prstGeom>
          <a:solidFill>
            <a:srgbClr val="EFF6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 b="1">
                <a:solidFill>
                  <a:srgbClr val="2563EB"/>
                </a:solidFill>
              </a:defRPr>
            </a:pPr>
            <a:r>
              <a:t>SECURITY &amp; COMPLIANCE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0352"/>
            <a:ext cx="10698480" cy="6583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900" b="1">
                <a:solidFill>
                  <a:srgbClr val="0F172A"/>
                </a:solidFill>
              </a:defRPr>
            </a:pPr>
            <a:r>
              <a:t>School Data Security &amp; Privacy Protection</a:t>
            </a:r>
          </a:p>
          <a:p>
            <a:pPr>
              <a:spcBef>
                <a:spcPts val="200"/>
              </a:spcBef>
              <a:defRPr sz="1050">
                <a:solidFill>
                  <a:srgbClr val="64748B"/>
                </a:solidFill>
              </a:defRPr>
            </a:pPr>
            <a:r>
              <a:t>Enterprise protection ensuring student records and finances remain 100% confidential.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26187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Kenya Data Protection Act Compliance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Full compliance with Kenyan privacy laws—student and guardian information is never shared or sold.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31520" y="235915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Encrypted Cloud Relational Engine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Multi-tenant PostgreSQL database with encrypted password hashing (bcrypt) and secure SSL/TLS transmission.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246888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3456432"/>
            <a:ext cx="4572000" cy="10241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9456" tIns="91440" rIns="146304"/>
          <a:lstStyle/>
          <a:p>
            <a:pPr algn="ctr">
              <a:defRPr sz="1150" b="1">
                <a:solidFill>
                  <a:srgbClr val="0F172A"/>
                </a:solidFill>
              </a:defRPr>
            </a:pPr>
            <a:r>
              <a:t>Daily Automated Backups</a:t>
            </a:r>
          </a:p>
          <a:p>
            <a:pPr>
              <a:spcBef>
                <a:spcPts val="250"/>
              </a:spcBef>
              <a:defRPr sz="900">
                <a:solidFill>
                  <a:srgbClr val="64748B"/>
                </a:solidFill>
              </a:defRPr>
            </a:pPr>
            <a:r>
              <a:t>Automatic cloud database snapshots prevent any risk of data loss due to hardware failures or accidental deletion.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20" y="3566160"/>
            <a:ext cx="54864" cy="804672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31520" y="4553712"/>
            <a:ext cx="4572000" cy="107899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BFDB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1000" b="1">
                <a:solidFill>
                  <a:srgbClr val="2563EB"/>
                </a:solidFill>
              </a:defRPr>
            </a:pPr>
            <a:r>
              <a:t>📋 Step-by-Step School Workflow: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1. All data is automatically encrypted and partitioned specifically to your school tenant.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2. Staff logins are restricted by role—teachers cannot alter financial records.</a:t>
            </a:r>
          </a:p>
          <a:p>
            <a:pPr>
              <a:spcBef>
                <a:spcPts val="200"/>
              </a:spcBef>
              <a:defRPr sz="850">
                <a:solidFill>
                  <a:srgbClr val="1E293B"/>
                </a:solidFill>
              </a:defRPr>
            </a:pPr>
            <a:r>
              <a:t>3. Automated system backups run continuously in the background with zero manual effort required.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5705856"/>
            <a:ext cx="4572000" cy="777240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73152" rIns="146304"/>
          <a:lstStyle/>
          <a:p>
            <a:pPr algn="ctr">
              <a:defRPr sz="950" b="1">
                <a:solidFill>
                  <a:srgbClr val="065F46"/>
                </a:solidFill>
              </a:defRPr>
            </a:pPr>
            <a:r>
              <a:t>🎯 Value for School Headteachers &amp; BOM</a:t>
            </a:r>
          </a:p>
          <a:p>
            <a:pPr>
              <a:spcBef>
                <a:spcPts val="200"/>
              </a:spcBef>
              <a:defRPr sz="850">
                <a:solidFill>
                  <a:srgbClr val="047857"/>
                </a:solidFill>
              </a:defRPr>
            </a:pPr>
            <a:r>
              <a:t>Guarantees complete legal compliance and safeguards your institution against cyber risks and data loss.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04688" y="1261872"/>
            <a:ext cx="5943600" cy="5166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04688" y="1261872"/>
            <a:ext cx="5943600" cy="347472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641848" y="1380744"/>
            <a:ext cx="91440" cy="91440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788152" y="1380744"/>
            <a:ext cx="91440" cy="9144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934456" y="1380744"/>
            <a:ext cx="91440" cy="91440"/>
          </a:xfrm>
          <a:prstGeom prst="ellipse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236208" y="1316736"/>
            <a:ext cx="3840480" cy="2377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50">
                <a:solidFill>
                  <a:srgbClr val="64748B"/>
                </a:solidFill>
              </a:defRPr>
            </a:pPr>
            <a:r>
              <a:t>🔒 https://somesha.cloud/dashboard/settings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168128" y="1316736"/>
            <a:ext cx="1170432" cy="237744"/>
          </a:xfrm>
          <a:prstGeom prst="roundRect">
            <a:avLst/>
          </a:prstGeom>
          <a:solidFill>
            <a:srgbClr val="ECFDF5"/>
          </a:solidFill>
          <a:ln w="12700">
            <a:solidFill>
              <a:srgbClr val="A7F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059669"/>
                </a:solidFill>
              </a:defRPr>
            </a:pPr>
            <a:r>
              <a:t>● Live School View</a:t>
            </a:r>
          </a:p>
        </p:txBody>
      </p:sp>
      <p:pic>
        <p:nvPicPr>
          <p:cNvPr id="21" name="Picture 20" descr="08b_security_aud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7840" y="1645920"/>
            <a:ext cx="5797296" cy="4453128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04688" y="6135624"/>
            <a:ext cx="5943600" cy="292608"/>
          </a:xfrm>
          <a:prstGeom prst="rect">
            <a:avLst/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>
                <a:solidFill>
                  <a:srgbClr val="64748B"/>
                </a:solidFill>
              </a:defRPr>
            </a:pPr>
            <a:r>
              <a:t>Somesha School Portal  •  Role-Based Access  •  Encrypted Live Sync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97280" y="1051560"/>
            <a:ext cx="3291840" cy="384048"/>
          </a:xfrm>
          <a:prstGeom prst="round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t>7-DAY SCHOOL IMPLEMENTATION BLUEPRINT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536192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</a:defRPr>
            </a:pPr>
            <a:r>
              <a:t>7-Day Fast-Track Transition: From Paper &amp; Excel to Somesha</a:t>
            </a:r>
          </a:p>
          <a:p>
            <a:pPr>
              <a:spcBef>
                <a:spcPts val="600"/>
              </a:spcBef>
              <a:defRPr sz="1500">
                <a:solidFill>
                  <a:srgbClr val="93C5FD"/>
                </a:solidFill>
              </a:defRPr>
            </a:pPr>
            <a:r>
              <a:t>A step-by-step practical adoption pathway designed to transition your school effortlessly without interrupting classes.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2834640"/>
            <a:ext cx="2423160" cy="25603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50" b="1">
                <a:solidFill>
                  <a:srgbClr val="10B981"/>
                </a:solidFill>
              </a:defRPr>
            </a:pPr>
            <a:r>
              <a:t>Day 1 - 2: Setup &amp; SIS</a:t>
            </a:r>
          </a:p>
          <a:p>
            <a:pPr>
              <a:spcBef>
                <a:spcPts val="300"/>
              </a:spcBef>
              <a:defRPr sz="1000" b="1">
                <a:solidFill>
                  <a:srgbClr val="FFFFFF"/>
                </a:solidFill>
              </a:defRPr>
            </a:pPr>
            <a:r>
              <a:t>School Identity &amp; Roster Upload</a:t>
            </a:r>
          </a:p>
          <a:p>
            <a:pPr>
              <a:spcBef>
                <a:spcPts val="600"/>
              </a:spcBef>
              <a:defRPr sz="850">
                <a:solidFill>
                  <a:srgbClr val="CBD5E1"/>
                </a:solidFill>
              </a:defRPr>
            </a:pPr>
            <a:r>
              <a:t>• Enter School Name, Motto, Crest &amp; MOE Code.</a:t>
            </a:r>
            <a:br/>
            <a:r>
              <a:t>• Import Student CSV roster with UPI / NEMIS numbers.</a:t>
            </a:r>
            <a:br/>
            <a:r>
              <a:t>• Assign learners to CBC grades &amp; streams.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03320" y="2834640"/>
            <a:ext cx="2423160" cy="25603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50" b="1">
                <a:solidFill>
                  <a:srgbClr val="10B981"/>
                </a:solidFill>
              </a:defRPr>
            </a:pPr>
            <a:r>
              <a:t>Day 3 - 4: Academic Setup</a:t>
            </a:r>
          </a:p>
          <a:p>
            <a:pPr>
              <a:spcBef>
                <a:spcPts val="300"/>
              </a:spcBef>
              <a:defRPr sz="1000" b="1">
                <a:solidFill>
                  <a:srgbClr val="FFFFFF"/>
                </a:solidFill>
              </a:defRPr>
            </a:pPr>
            <a:r>
              <a:t>Teachers, Subjects &amp; Timetable</a:t>
            </a:r>
          </a:p>
          <a:p>
            <a:pPr>
              <a:spcBef>
                <a:spcPts val="600"/>
              </a:spcBef>
              <a:defRPr sz="850">
                <a:solidFill>
                  <a:srgbClr val="CBD5E1"/>
                </a:solidFill>
              </a:defRPr>
            </a:pPr>
            <a:r>
              <a:t>• Create Teacher accounts &amp; assign class teachers.</a:t>
            </a:r>
            <a:br/>
            <a:r>
              <a:t>• Set up CBC learning areas &amp; lesson allocations.</a:t>
            </a:r>
            <a:br/>
            <a:r>
              <a:t>• Test digital morning roll-call attendance register.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34640"/>
            <a:ext cx="2423160" cy="25603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50" b="1">
                <a:solidFill>
                  <a:srgbClr val="10B981"/>
                </a:solidFill>
              </a:defRPr>
            </a:pPr>
            <a:r>
              <a:t>Day 5: Finance &amp; M-Pesa</a:t>
            </a:r>
          </a:p>
          <a:p>
            <a:pPr>
              <a:spcBef>
                <a:spcPts val="300"/>
              </a:spcBef>
              <a:defRPr sz="1000" b="1">
                <a:solidFill>
                  <a:srgbClr val="FFFFFF"/>
                </a:solidFill>
              </a:defRPr>
            </a:pPr>
            <a:r>
              <a:t>Fee Structures &amp; Parent Link</a:t>
            </a:r>
          </a:p>
          <a:p>
            <a:pPr>
              <a:spcBef>
                <a:spcPts val="600"/>
              </a:spcBef>
              <a:defRPr sz="850">
                <a:solidFill>
                  <a:srgbClr val="CBD5E1"/>
                </a:solidFill>
              </a:defRPr>
            </a:pPr>
            <a:r>
              <a:t>• Define termly fee items (Tuition, Meals, Boarding).</a:t>
            </a:r>
            <a:br/>
            <a:r>
              <a:t>• Link parent phone numbers for automatic STK push.</a:t>
            </a:r>
            <a:br/>
            <a:r>
              <a:t>• Send welcome circular on Digital Noticeboard.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915400" y="2834640"/>
            <a:ext cx="2423160" cy="256032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50" b="1">
                <a:solidFill>
                  <a:srgbClr val="10B981"/>
                </a:solidFill>
              </a:defRPr>
            </a:pPr>
            <a:r>
              <a:t>Day 6 - 7: Full Go-Live</a:t>
            </a:r>
          </a:p>
          <a:p>
            <a:pPr>
              <a:spcBef>
                <a:spcPts val="300"/>
              </a:spcBef>
              <a:defRPr sz="1000" b="1">
                <a:solidFill>
                  <a:srgbClr val="FFFFFF"/>
                </a:solidFill>
              </a:defRPr>
            </a:pPr>
            <a:r>
              <a:t>Exams, Gradebook &amp; Report Cards</a:t>
            </a:r>
          </a:p>
          <a:p>
            <a:pPr>
              <a:spcBef>
                <a:spcPts val="600"/>
              </a:spcBef>
              <a:defRPr sz="850">
                <a:solidFill>
                  <a:srgbClr val="CBD5E1"/>
                </a:solidFill>
              </a:defRPr>
            </a:pPr>
            <a:r>
              <a:t>• Teachers enter formative &amp; summative scores.</a:t>
            </a:r>
            <a:br/>
            <a:r>
              <a:t>• Auto-generate CBC Competency Report Cards in 1 click.</a:t>
            </a:r>
            <a:br/>
            <a:r>
              <a:t>• Book 1-on-1 WhatsApp staff training (+254 724 454 757).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97280" y="5596128"/>
            <a:ext cx="10012680" cy="777240"/>
          </a:xfrm>
          <a:prstGeom prst="round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Need Free Onboarding Assistance? Book a Live Staff Induction Session</a:t>
            </a:r>
          </a:p>
          <a:p>
            <a:pPr algn="ctr">
              <a:spcBef>
                <a:spcPts val="300"/>
              </a:spcBef>
              <a:defRPr sz="1050">
                <a:solidFill>
                  <a:srgbClr val="DBEAFE"/>
                </a:solidFill>
              </a:defRPr>
            </a:pPr>
            <a:r>
              <a:t>Direct WhatsApp Support: +254 724 454 757  |  School Helpdesk: support@somesha.cloud  |  https://somesha.cloud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