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280160"/>
            <a:ext cx="3291840" cy="384048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KENYA NATIONAL CBC EDUCATION ERP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2880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</a:defRPr>
            </a:pPr>
            <a:r>
              <a:t>Somesha School Management ERP</a:t>
            </a:r>
          </a:p>
          <a:p>
            <a:pPr>
              <a:spcBef>
                <a:spcPts val="1200"/>
              </a:spcBef>
              <a:defRPr sz="2200">
                <a:solidFill>
                  <a:srgbClr val="93C5FD"/>
                </a:solidFill>
              </a:defRPr>
            </a:pPr>
            <a:r>
              <a:t>Next-Generation Cloud Platform for Kenyan Primary &amp; Junior Secondary Schools</a:t>
            </a:r>
          </a:p>
          <a:p>
            <a:pPr>
              <a:spcBef>
                <a:spcPts val="800"/>
              </a:spcBef>
              <a:defRPr sz="1400">
                <a:solidFill>
                  <a:srgbClr val="94A3B8"/>
                </a:solidFill>
              </a:defRPr>
            </a:pPr>
            <a:r>
              <a:t>Empowering School Leadership with Free Enterprise Administration, Real-Time Safaricom M-Pesa, and CBC Mastery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4114800"/>
            <a:ext cx="3108960" cy="1143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10B981"/>
                </a:solidFill>
              </a:defRPr>
            </a:pPr>
            <a:r>
              <a:t>25+ Schools Active</a:t>
            </a:r>
          </a:p>
          <a:p>
            <a:pPr>
              <a:spcBef>
                <a:spcPts val="400"/>
              </a:spcBef>
              <a:defRPr sz="1000">
                <a:solidFill>
                  <a:srgbClr val="CBD5E1"/>
                </a:solidFill>
              </a:defRPr>
            </a:pPr>
            <a:r>
              <a:t>Covering Primary &amp; Junior Secondary Institutions Across Kenya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4114800"/>
            <a:ext cx="3108960" cy="1143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10B981"/>
                </a:solidFill>
              </a:defRPr>
            </a:pPr>
            <a:r>
              <a:t>KES 63.3M+ Tracked</a:t>
            </a:r>
          </a:p>
          <a:p>
            <a:pPr>
              <a:spcBef>
                <a:spcPts val="400"/>
              </a:spcBef>
              <a:defRPr sz="1000">
                <a:solidFill>
                  <a:srgbClr val="CBD5E1"/>
                </a:solidFill>
              </a:defRPr>
            </a:pPr>
            <a:r>
              <a:t>Transparent Digital Fee Invoicing &amp; Live Safaricom M-Pesa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19" y="4114800"/>
            <a:ext cx="3108960" cy="1143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600" b="1">
                <a:solidFill>
                  <a:srgbClr val="10B981"/>
                </a:solidFill>
              </a:defRPr>
            </a:pPr>
            <a:r>
              <a:t>100% CBC Aligned</a:t>
            </a:r>
          </a:p>
          <a:p>
            <a:pPr>
              <a:spcBef>
                <a:spcPts val="400"/>
              </a:spcBef>
              <a:defRPr sz="1000">
                <a:solidFill>
                  <a:srgbClr val="CBD5E1"/>
                </a:solidFill>
              </a:defRPr>
            </a:pPr>
            <a:r>
              <a:t>Formative, Summative, Competency Levels &amp; Auto Merit Lists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76072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</a:defRPr>
            </a:pPr>
            <a:r>
              <a:t>Presenter: Technical Operations &amp; System Engineering  |  Official Platform: https://somesha.cloud  |  Release: 2026 Enterprise Edition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STRATEGIC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Executive Summary &amp; Educational Vision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Democratizing institutional school administration with modern, cloud-native technology across Kenya's 47 counties.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Zero Licensing Cost Barrier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Built as a mission-driven, free cloud platform eliminating software barriers for primary schools and newly transitioned Junior Secondary Schools (JSS).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100% CBC Framework Aligned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Full compliance with Kenya Institute of Curriculum Development (KICD) Competency-Based Curriculum assessment rubrics and performance indicators.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Seamless National FinTech Rails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Native Safaricom Daraja integration providing automated parent STK Push payment prompts, instant Paybill reconciliation, and live fee ledger auditing.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Enables public and private schools to replace paper registers, eliminate tuition fee leakages, and satisfy Ministry reporting requirements instantly.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1_landing_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74320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SYSTEM ARCHITECTURE &amp; CLOUD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Enterprise Cloud Architecture &amp; Multi-Tenancy Engine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High-availability, containerized microservices infrastructure engineered for mission-critical school operations.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2542032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2542032" cy="8686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109728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Containerized Deployment</a:t>
            </a:r>
          </a:p>
          <a:p>
            <a:pPr>
              <a:spcBef>
                <a:spcPts val="200"/>
              </a:spcBef>
              <a:defRPr sz="850">
                <a:solidFill>
                  <a:srgbClr val="94A3B8"/>
                </a:solidFill>
              </a:defRPr>
            </a:pPr>
            <a:r>
              <a:t>Docker &amp; Nginx Reverse Proxy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359152"/>
            <a:ext cx="2322576" cy="3840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Isolated container runtime for zero conflict updates.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Nginx high-performance reverse proxy with automatic SSL/TLS.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Sub-100ms API response latency across all 47 counties.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Automated health checks &amp; zero-downtime rolling deploys.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38144" y="1371600"/>
            <a:ext cx="2542032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38144" y="1371600"/>
            <a:ext cx="2542032" cy="8686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109728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Application Framework</a:t>
            </a:r>
          </a:p>
          <a:p>
            <a:pPr>
              <a:spcBef>
                <a:spcPts val="200"/>
              </a:spcBef>
              <a:defRPr sz="850">
                <a:solidFill>
                  <a:srgbClr val="BFDBFE"/>
                </a:solidFill>
              </a:defRPr>
            </a:pPr>
            <a:r>
              <a:t>Next.js 14 &amp; React 18 App Router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2359152"/>
            <a:ext cx="2322576" cy="3840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Server-Side Rendering (SSR) &amp; optimized client hydration.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Modular component architecture for instant screen rendering.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Responsive layout across mobile phones, tablets, and desktops.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Strict TypeScript typing ensuring zero runtime compilation errors.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4768" y="1371600"/>
            <a:ext cx="2542032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44768" y="1371600"/>
            <a:ext cx="2542032" cy="8686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109728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Relational Data Layer</a:t>
            </a:r>
          </a:p>
          <a:p>
            <a:pPr>
              <a:spcBef>
                <a:spcPts val="200"/>
              </a:spcBef>
              <a:defRPr sz="850">
                <a:solidFill>
                  <a:srgbClr val="94A3B8"/>
                </a:solidFill>
              </a:defRPr>
            </a:pPr>
            <a:r>
              <a:t>PostgreSQL &amp; Prisma ORM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54496" y="2359152"/>
            <a:ext cx="2322576" cy="3840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Robust multi-tenant relational schema with foreign key safety.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High-concurrency connection pooling for peak exam periods.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SystemSetting database persistence resilient across container builds.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Automated database snapshots and verifiable migration rollbacks.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51392" y="1371600"/>
            <a:ext cx="2542032" cy="4937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51392" y="1371600"/>
            <a:ext cx="2542032" cy="86868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109728"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Security &amp; FinTech Rails</a:t>
            </a:r>
          </a:p>
          <a:p>
            <a:pPr>
              <a:spcBef>
                <a:spcPts val="200"/>
              </a:spcBef>
              <a:defRPr sz="850">
                <a:solidFill>
                  <a:srgbClr val="BFDBFE"/>
                </a:solidFill>
              </a:defRPr>
            </a:pPr>
            <a:r>
              <a:t>Safaricom Daraja &amp; First-Party Telemetry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0" y="2359152"/>
            <a:ext cx="2322576" cy="384048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Direct Safaricom Daraja M-Pesa STK Push &amp; C2B Paybill gateway.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Role-Based Access Control (RBAC) across 6 distinct user tiers.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100% first-party visitor telemetry compliant with Data Protection Act.</a:t>
            </a:r>
          </a:p>
          <a:p>
            <a:pPr>
              <a:spcBef>
                <a:spcPts val="800"/>
              </a:spcBef>
              <a:defRPr sz="950">
                <a:solidFill>
                  <a:srgbClr val="1E293B"/>
                </a:solidFill>
              </a:defRPr>
            </a:pPr>
            <a:r>
              <a:t>•  Bcrypt salted password encryption and tamper-proof audit trails.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PUBLIC PORTAL &amp; ONBOARDING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School Registration &amp; Instant Provisioning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Self-service institutional onboarding designed for rapid adoption with zero complex installation.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Modern Public Portal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Professional landing page highlighting system features, CBC curriculum alignment, fee automation, and virtual science lab benefits for prospective schools.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3-Minute Self Registration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School administrators register their institution in minutes, capturing school category, county location, and authorized administrative contact details.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Instant Multi-Tenant Provisioning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Automated database tenant isolation immediately creates school rosters, default fee structures, and administrative roles upon sign-up.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Removes technical onboarding bottlenecks—headteachers can launch their digital school workspace independently on mobile or PC.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https://somesha.cloud/register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3_register_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SUPER ADMIN COMMAND CENTER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National Oversight &amp; System Analytics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Executive command console providing high-level governance across all onboarded institutions.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Live Platform Financial KPIs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Tracks nationwide institutional revenue (KES 63.3M+ recorded), system transaction volumes, and registered user growth in real time.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Institution &amp; User Metrics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Monitors active schools (25+ institutions) and user accounts (31 administrators &amp; teachers) with direct administrative drill-downs.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Interactive Revenue Trends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Visual line and bar charts tracking monthly fee collection trends and system activity cycles across academic terms.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Provides ministry officials and school network directors with complete, untampered oversight of institutional performance and revenue.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4_super_admin_overvie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INSTITUTIONAL REGISTRY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Multi-School Governance &amp; County Directory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Centralized registry managing institutions across all 47 counties of Kenya.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Searchable Institutional Registry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Instant search and filter by school name, registration code, or county (e.g. Nakuru, Nairobi, Kericho, Kiambu, Uasin Gishu).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School Type Categorization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Differentiates between Primary Schools, Junior Secondary Schools (JSS), Day Schools, and Boarding Institutions.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Direct Operational Actions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Super administrators can review school details, assign dedicated support engineers, and inspect institutional enrollment health.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Eliminates fragmented regional spreadsheets by unifying all school identities under an encrypted, auditable national database.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https://somesha.cloud/super-admin/schools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5_super_admin_sch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SECURITY &amp; ACCESS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Granular User Management &amp; RBAC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Enterprise authentication with zero-trust role segregation across 6 distinct user tiers.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Role-Based Permissions Matrix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Strict policy enforcement separating Super Admin, School Admin (Principal), Teacher, Parent, Student, and Bursar access.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Secure Credential Management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Instant one-click password resets with optional automated SMS / Email notification dispatch to authorized personnel.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Comprehensive Audit Trails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Every security-sensitive action (login attempts, permission changes, roster updates) is permanently logged in `SecurityAuditLog`.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Guarantees student data privacy and prevents unauthorized financial or academic modifications with military-grade access control.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https://somesha.cloud/super-admin/users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6_super_admin_us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SECURITY &amp;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Comprehensive Security Audit Trail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Immutable logging of all administrative actions, logins, and system configuration updates.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Real-Time Event Ingestion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Captures administrative logins, failed authentication attempts, role modifications, and system configuration adjustments instantly.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Granular Audit Metadata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Logs IP addresses, user agent strings, precise timestamps, and before-and-after change diffs in PostgreSQL `SecurityAuditLog`.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Forensic &amp; Compliance Auditing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Ensures strict compliance with the Kenya Data Protection Act 2019 and prevents repudiation of sensitive administrative actions.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Provides institutional stakeholders with an unalterable security audit trail, guaranteeing total operational accountability.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https://somesha.cloud/super-admin/security/audit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8b_security_aud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FINTECH INTEGRATION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Safaricom M-Pesa Daraja 2.0 Gateway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Turnkey mobile payment infrastructure powering instant fee payments and SMS top-ups.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Paybill &amp; Till Number Flexibility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Supports both CustomerPayBillOnline (e.g. Paybill 4007897) and CustomerBuyGoodsOnline (Till) configurations.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Live OAuth Token Generation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Direct integration with Safaricom Daraja API with automated token refresh, validation testing, and detailed diagnostic logs.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Database-Persistent Credentials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Encrypted credentials stored in PostgreSQL `SystemSetting` table, guaranteeing 100% uptime through container rebuilds.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Unlocks instant, cashless school revenue collection—eliminating fraudulent bank deposit slips and delayed reconciliations.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https://somesha.cloud/super-admin/revenue/mpesa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7_super_admin_mpes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INTELLIGENCE &amp; TELEMETRY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Privacy-Preserving Visitor Analytics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Self-hosted first-party telemetry tracking portal traffic without third-party surveillance scripts.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100% First-Party Data Ownership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Full compliance with Kenya Data Protection Act 2019 without relying on Google Analytics or tracking cookies.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Live Traffic Metrics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Tracks unique visitors, total page hits, bounce rates, and traffic sources across public landing pages and login gateways.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Geographic &amp; Device Intelligence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Reveals visitor devices (Mobile vs Desktop) and geographic cities across Kenya to optimize communication reach.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Delivers high-level behavioral engagement data to administrators while strictly safeguarding institutional user privacy.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https://somesha.cloud/super-admin/analytics/visitors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8_visitor_analyt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PRINCIPAL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School Leadership Command Dashboard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Daily operational nerve center providing headteachers with real-time institutional metrics.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Live School Pulse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Displays enrolled student headcount, active classes, term fee collection totals, and pending administrative tasks at a glance.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Financial Collection Progress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Visual summary of total fees invoiced versus actual M-Pesa collections and outstanding parental balances.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Operational Quick Shortcuts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Single-click navigation to register new students, mark daily attendance, post circulars, or generate end-term report cards.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Saves school principals over 2 hours every day by consolidating attendance, fees, and academic records into a single clear view.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09_school_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STUDENT INFORMATION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Comprehensive Digital Student Rosters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Centralized student records capturing demographic, academic, and guardian information.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Universal Student Profile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Captures Ministry NEMIS / UPI numbers, admission codes, date of birth, gender, home county, and medical emergency details.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Dynamic Class &amp; Stream Placement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Organizes students by CBC Grade and assigned stream (e.g. Grade 7 East, Grade 8 West) with instant reassignment.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Fast Real-Time Search &amp; Filters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Sub-second filtering by student name, admission number, or grade level, coupled with batch CSV spreadsheet import.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Replaces lost paper admission books with permanent, tamper-resistant digital records accessible anytime from any device.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https://somesha.cloud/dashboard/students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0_students_r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ACADEMIC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CBC Curriculum &amp; Stream Architecture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Engineered specifically to support Kenya's 2-6-3-3-3 Competency-Based Curriculum framework.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Multi-Tier Educational Levels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Native support for Pre-Primary (PP1, PP2), Primary (Grades 1-6), and Junior Secondary School (JSS Grades 7-9).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Stream Distribution &amp; Balancing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Easily manage multiple streams per grade (East, West, North, South) with capacity limits to prevent overcrowding.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Teacher &amp; Subject Allocation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Assign class teachers and link specialized subject tutors to their respective learning areas.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Ensures flawless class scheduling and accurate student-to-teacher ratios compliant with Ministry of Education standards.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https://somesha.cloud/dashboard/classes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0b_classes_manag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STUDENT WELFARE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Interactive Daily Attendance Tracker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Effortless morning roll-call register with automated absenteeism tracking.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Weekly Roster Register Grid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Intuitive tabular roster allowing teachers to mark Present, Absent, Late, or Excused with a single click or tap on phone/tablet.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Attendance Trend Analytics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Computes cumulative percentage attendance rates per student and flags chronic absenteeism patterns automatically.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Parent Notification Ready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Enables rapid identification of unexcused absences, allowing immediate follow-up with guardians.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Boosts student retention, enhances learner safety, and generates verified attendance audits required by educational inspectors.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https://somesha.cloud/dashboard/attendance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1_attendance_track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SCHOOL COMMUNICATIONS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Digital Noticeboard &amp; Parent Broadcast Hub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Multi-channel announcement system delivering instant school updates and circulars.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Multi-Audience Targeting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Publish official notices directed to Everyone, Parents Only, Teaching Staff, or Specific Grade levels.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AI-Assisted Notice Composer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Built-in intelligent writing assistant helps teachers format professional, polite circulars and event announcements in seconds.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Searchable Digital Archive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Parents and staff can review historical circulars, term dates, and sports events anytime without losing printed paper slips.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Slashes paper printing expenses to KES 0 while ensuring 100% of critical school notices reach parent smartphones instantly.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https://somesha.cloud/dashboard/noticeboard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2_notice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FINANCIAL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Fee Invoicing &amp; Real-Time M-Pesa STK Push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Automated billing and mobile checkout that reduces school fee defaults by over 60%.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Structured Termly Invoicing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Generate tuition, activity, and boarding fee structures with automatic balance ledger updates across entire cohorts.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Instant Parent STK Push Trigger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Bursars can click 'Prompt Parent Phone' to dispatch an instant Safaricom M-Pesa PIN prompt directly to the guardian's handset.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Automatic Payment Reconciliation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Safaricom Daraja callbacks update student balances in real time, issue M-Pesa receipt codes, and eliminate manual receipts.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Accelerates school cash flow dramatically by making fee payments as simple as entering an M-Pesa PIN on a mobile phone.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https://somesha.cloud/dashboard/fees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3_fees_manag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ACADEMIC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CBC Academic Progress Reports &amp; PDF Engine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Ministry-compliant formative &amp; summative competency evaluation with 1-click export.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CBC 4-Level Competency Scale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Evaluates learners across: Exceeding Expectations (EE), Meeting Expectations (ME), Approaching (AE), and Below Expectations (BE).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Subject-by-Subject Analytics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Detailed performance breakdowns including previous term score comparisons, point aggregations, and teacher remarks.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1-Click Official PDF Generation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High-resolution printable PDF export formatted with dynamic school name scaling, official crest, and principal signature lines.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Cuts end-of-term grading and report preparation time from 2 weeks down to under 1 hour, delivering elegant report cards parents cherish.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https://somesha.cloud/dashboard/reports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4_report_car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STEM &amp; INNOVATION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STEM Virtual Lab &amp; Interactive Science Workbench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Interactive virtual physics and electronics laboratory bringing science to life without costly equipment.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Dynamic Circuit Simulation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Interactive circuit board featuring Ohm's Law and Newton's Laws with animated current flow, switches, dials, and responsive bulbs.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Empirical Data Plotter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Students adjust voltage and resistance sliders to observe mathematical relationships, plotting real-time V-I scatter curves.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Socratic AI STEM Guide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Embedded contextual AI tutor that provides step-by-step guidance, hints, and conceptual explanations without giving away answers.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Empowers under-resourced schools with high-grade practical science experiments on any basic computer or tablet.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https://somesha.cloud/dashboard/lab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5_stem_simulation_l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92608"/>
            <a:ext cx="2560320" cy="256032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2563EB"/>
                </a:solidFill>
              </a:defRPr>
            </a:pPr>
            <a:r>
              <a:t>USER ONBOARDING &amp;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85216"/>
            <a:ext cx="10698480" cy="685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000" b="1">
                <a:solidFill>
                  <a:srgbClr val="0F172A"/>
                </a:solidFill>
              </a:defRPr>
            </a:pPr>
            <a:r>
              <a:t>Interactive User Guide &amp; WhatsApp Training</a:t>
            </a:r>
          </a:p>
          <a:p>
            <a:pPr>
              <a:spcBef>
                <a:spcPts val="300"/>
              </a:spcBef>
              <a:defRPr sz="1100">
                <a:solidFill>
                  <a:srgbClr val="64748B"/>
                </a:solidFill>
              </a:defRPr>
            </a:pPr>
            <a:r>
              <a:t>Self-paced visual walkthrough and direct instant access to technical training specialists.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53312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Step-by-Step System Walkthrough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Visual presentation covering the entire workflow: System Setup, Academics, Grading, LMS/Lab, and Reporting.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487168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1-Click 'Request Training' Action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School administrators can book a personalized training session directly within the portal with one tap.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596896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621024"/>
            <a:ext cx="44805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09728" rIns="164592"/>
          <a:lstStyle/>
          <a:p>
            <a:pPr algn="ctr">
              <a:defRPr sz="1200" b="1">
                <a:solidFill>
                  <a:srgbClr val="0F172A"/>
                </a:solidFill>
              </a:defRPr>
            </a:pPr>
            <a:r>
              <a:t>Instant WhatsApp Dispatch</a:t>
            </a:r>
          </a:p>
          <a:p>
            <a:pPr>
              <a:spcBef>
                <a:spcPts val="300"/>
              </a:spcBef>
              <a:defRPr sz="950">
                <a:solidFill>
                  <a:srgbClr val="64748B"/>
                </a:solidFill>
              </a:defRPr>
            </a:pPr>
            <a:r>
              <a:t>Automatically dispatches a pre-populated training request directly to the support team's WhatsApp (+254 724 454 757).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730752"/>
            <a:ext cx="54864" cy="83210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754880"/>
            <a:ext cx="4480560" cy="804672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91440" rIns="164592"/>
          <a:lstStyle/>
          <a:p>
            <a:pPr algn="ctr">
              <a:defRPr sz="1000" b="1">
                <a:solidFill>
                  <a:srgbClr val="065F46"/>
                </a:solidFill>
              </a:defRPr>
            </a:pPr>
            <a:r>
              <a:t>🎯 Strategic Institutional Impact</a:t>
            </a:r>
          </a:p>
          <a:p>
            <a:pPr>
              <a:spcBef>
                <a:spcPts val="200"/>
              </a:spcBef>
              <a:defRPr sz="900">
                <a:solidFill>
                  <a:srgbClr val="047857"/>
                </a:solidFill>
              </a:defRPr>
            </a:pPr>
            <a:r>
              <a:t>Guarantees 100% teacher confidence and zero onboarding frustration through guided tutorials and direct personal WhatsApp assistance.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40680" y="1353312"/>
            <a:ext cx="603504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40680" y="1353312"/>
            <a:ext cx="603504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577840" y="147218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24144" y="147218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70448" y="147218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2200" y="1408176"/>
            <a:ext cx="393192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https://somesha.cloud/dashboard/guide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1408176"/>
            <a:ext cx="1143000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Production</a:t>
            </a:r>
          </a:p>
        </p:txBody>
      </p:sp>
      <p:pic>
        <p:nvPicPr>
          <p:cNvPr id="20" name="Picture 19" descr="16_user_guide_presen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1737360"/>
            <a:ext cx="5888736" cy="43616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440680" y="6135624"/>
            <a:ext cx="603504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ERP Platform View  •  Authenticated Institution  •  High-Speed Cloud Database Sync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097280"/>
            <a:ext cx="3108960" cy="384048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IMPLEMENTATION &amp; NATIONAL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6002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Transforming Kenyan Schools with Somesha ERP</a:t>
            </a:r>
          </a:p>
          <a:p>
            <a:pPr>
              <a:spcBef>
                <a:spcPts val="800"/>
              </a:spcBef>
              <a:defRPr sz="1600">
                <a:solidFill>
                  <a:srgbClr val="93C5FD"/>
                </a:solidFill>
              </a:defRPr>
            </a:pPr>
            <a:r>
              <a:t>A proven, turnkey 4-phase rollout ensuring seamless digital transformation across your entire institution.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2926080"/>
            <a:ext cx="2423160" cy="2468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</a:defRPr>
            </a:pPr>
            <a:r>
              <a:t>Phase 1: Day 1 - 2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Institution Provisioning &amp; SIS Import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Self-registration &amp; school profile configuration.</a:t>
            </a:r>
            <a:br/>
            <a:r>
              <a:t>• Bulk student CSV import with NEMIS/UPI mapping.</a:t>
            </a:r>
            <a:br/>
            <a:r>
              <a:t>• Teacher &amp; administrator credential issuance.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03320" y="2926080"/>
            <a:ext cx="2423160" cy="2468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</a:defRPr>
            </a:pPr>
            <a:r>
              <a:t>Phase 2: Day 3 - 5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Academic Structure &amp; CBC Setup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Configure CBC grades (Pre-Primary, Primary, JSS).</a:t>
            </a:r>
            <a:br/>
            <a:r>
              <a:t>• Assign stream allocations &amp; class teachers.</a:t>
            </a:r>
            <a:br/>
            <a:r>
              <a:t>• Set up subject competencies &amp; grading scales.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926080"/>
            <a:ext cx="2423160" cy="2468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</a:defRPr>
            </a:pPr>
            <a:r>
              <a:t>Phase 3: Week 2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FinTech &amp; Parent Engagement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Safaricom Daraja M-Pesa Paybill / Till connection.</a:t>
            </a:r>
            <a:br/>
            <a:r>
              <a:t>• Publish term fee structures &amp; automated parent STK push.</a:t>
            </a:r>
            <a:br/>
            <a:r>
              <a:t>• Digital noticeboard circulars &amp; broadcast SMS.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15400" y="2926080"/>
            <a:ext cx="2423160" cy="2468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10B981"/>
                </a:solidFill>
              </a:defRPr>
            </a:pPr>
            <a:r>
              <a:t>Phase 4: Ongoing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Continuous Assessment &amp; Reporting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Termly formative &amp; summative exam recording.</a:t>
            </a:r>
            <a:br/>
            <a:r>
              <a:t>• 1-click CBC report card generation &amp; PDF downloads.</a:t>
            </a:r>
            <a:br/>
            <a:r>
              <a:t>• STEM Virtual Lab integration &amp; trajectory analytics.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5577840"/>
            <a:ext cx="1001268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Get Started Today  •  Book a Guided Institutional Demonstration</a:t>
            </a:r>
          </a:p>
          <a:p>
            <a:pPr algn="ctr">
              <a:spcBef>
                <a:spcPts val="300"/>
              </a:spcBef>
              <a:defRPr sz="1050">
                <a:solidFill>
                  <a:srgbClr val="DBEAFE"/>
                </a:solidFill>
              </a:defRPr>
            </a:pPr>
            <a:r>
              <a:t>Web: https://somesha.cloud  |  Support: support@somesha.cloud  |  Direct WhatsApp Training: +254 724 454 757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